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1" r:id="rId3"/>
    <p:sldId id="297" r:id="rId4"/>
    <p:sldId id="296" r:id="rId5"/>
    <p:sldId id="306" r:id="rId6"/>
    <p:sldId id="267" r:id="rId7"/>
    <p:sldId id="310" r:id="rId8"/>
    <p:sldId id="312" r:id="rId9"/>
    <p:sldId id="313" r:id="rId10"/>
    <p:sldId id="314" r:id="rId11"/>
    <p:sldId id="268" r:id="rId12"/>
    <p:sldId id="257" r:id="rId13"/>
    <p:sldId id="303" r:id="rId14"/>
    <p:sldId id="258" r:id="rId15"/>
    <p:sldId id="259" r:id="rId16"/>
    <p:sldId id="269" r:id="rId17"/>
    <p:sldId id="292" r:id="rId18"/>
    <p:sldId id="293" r:id="rId19"/>
    <p:sldId id="294" r:id="rId20"/>
    <p:sldId id="271" r:id="rId21"/>
    <p:sldId id="284" r:id="rId22"/>
    <p:sldId id="285" r:id="rId23"/>
    <p:sldId id="286" r:id="rId24"/>
    <p:sldId id="287" r:id="rId25"/>
    <p:sldId id="288" r:id="rId26"/>
    <p:sldId id="270" r:id="rId27"/>
    <p:sldId id="260" r:id="rId28"/>
    <p:sldId id="261" r:id="rId29"/>
    <p:sldId id="262" r:id="rId30"/>
    <p:sldId id="263" r:id="rId31"/>
    <p:sldId id="264" r:id="rId32"/>
    <p:sldId id="265" r:id="rId33"/>
    <p:sldId id="272" r:id="rId34"/>
    <p:sldId id="319" r:id="rId35"/>
    <p:sldId id="320" r:id="rId36"/>
    <p:sldId id="321" r:id="rId37"/>
    <p:sldId id="298" r:id="rId38"/>
    <p:sldId id="299" r:id="rId39"/>
    <p:sldId id="300" r:id="rId40"/>
    <p:sldId id="295" r:id="rId41"/>
    <p:sldId id="301" r:id="rId42"/>
    <p:sldId id="302" r:id="rId43"/>
    <p:sldId id="304" r:id="rId44"/>
    <p:sldId id="305" r:id="rId45"/>
    <p:sldId id="309" r:id="rId46"/>
    <p:sldId id="322" r:id="rId47"/>
    <p:sldId id="323" r:id="rId48"/>
    <p:sldId id="317" r:id="rId49"/>
    <p:sldId id="274" r:id="rId50"/>
    <p:sldId id="275" r:id="rId51"/>
    <p:sldId id="289" r:id="rId52"/>
    <p:sldId id="290" r:id="rId53"/>
    <p:sldId id="291" r:id="rId54"/>
    <p:sldId id="276" r:id="rId55"/>
    <p:sldId id="277" r:id="rId56"/>
    <p:sldId id="278" r:id="rId57"/>
    <p:sldId id="283" r:id="rId58"/>
    <p:sldId id="281" r:id="rId59"/>
    <p:sldId id="282" r:id="rId60"/>
    <p:sldId id="315" r:id="rId61"/>
    <p:sldId id="316"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844A641-8C9A-4E9E-B53B-B3B104D8BC4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44A641-8C9A-4E9E-B53B-B3B104D8BC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44A641-8C9A-4E9E-B53B-B3B104D8BC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44A641-8C9A-4E9E-B53B-B3B104D8BC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44A641-8C9A-4E9E-B53B-B3B104D8BC4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844A641-8C9A-4E9E-B53B-B3B104D8BC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844A641-8C9A-4E9E-B53B-B3B104D8BC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44A641-8C9A-4E9E-B53B-B3B104D8BC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44A641-8C9A-4E9E-B53B-B3B104D8BC4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844A641-8C9A-4E9E-B53B-B3B104D8BC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9D46F04-36C6-4C1F-A20A-8BFF7404A23B}" type="datetimeFigureOut">
              <a:rPr lang="en-US" smtClean="0"/>
              <a:pPr/>
              <a:t>1/30/2013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844A641-8C9A-4E9E-B53B-B3B104D8BC4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9D46F04-36C6-4C1F-A20A-8BFF7404A23B}" type="datetimeFigureOut">
              <a:rPr lang="en-US" smtClean="0"/>
              <a:pPr/>
              <a:t>1/30/2013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844A641-8C9A-4E9E-B53B-B3B104D8BC4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YOUTH MINISTRY</a:t>
            </a:r>
            <a:endParaRPr lang="en-US" dirty="0"/>
          </a:p>
        </p:txBody>
      </p:sp>
      <p:sp>
        <p:nvSpPr>
          <p:cNvPr id="3" name="Subtitle 2"/>
          <p:cNvSpPr>
            <a:spLocks noGrp="1"/>
          </p:cNvSpPr>
          <p:nvPr>
            <p:ph type="subTitle" idx="1"/>
          </p:nvPr>
        </p:nvSpPr>
        <p:spPr/>
        <p:txBody>
          <a:bodyPr>
            <a:normAutofit lnSpcReduction="10000"/>
          </a:bodyPr>
          <a:lstStyle/>
          <a:p>
            <a:r>
              <a:rPr lang="en-US" dirty="0" smtClean="0"/>
              <a:t>Motivating Leaders for Youth Ministry</a:t>
            </a:r>
          </a:p>
          <a:p>
            <a:endParaRPr lang="en-US" dirty="0" smtClean="0"/>
          </a:p>
          <a:p>
            <a:endParaRPr lang="en-US" dirty="0" smtClean="0"/>
          </a:p>
          <a:p>
            <a:r>
              <a:rPr lang="en-US" dirty="0" smtClean="0"/>
              <a:t>By Highten Hamweene</a:t>
            </a:r>
            <a:endParaRPr lang="en-US" dirty="0"/>
          </a:p>
        </p:txBody>
      </p:sp>
      <p:sp>
        <p:nvSpPr>
          <p:cNvPr id="3076" name="AutoShape 4" descr="data:image/jpeg;base64,/9j/4AAQSkZJRgABAQAAAQABAAD/2wCEAAkGBhQQEBUUExMWFRUWFxUWGBQXGBgYFxQYFhUYFxcWGBYXHCYeFxkjGRQWHy8gIygpLCwtFR4xNTAqNSYrLikBCQoKDgwOGg8PGi4kHyQvKSwyKzAyLCwvLCwsLC0sLCwsLCwwKiwsKSosKiwsLCwqLCwsKSwsLCwvLCwpNCwsLP/AABEIALwBDAMBIgACEQEDEQH/xAAcAAACAgMBAQAAAAAAAAAAAAAABgUHAQQIAwL/xABQEAABAgMEBQUHEQYGAwEBAAABAgMABBEFEiExBgdBUWETInGBkRcyUlOSodEUFiM1QlRicoKDk6Kxs8HS0wgVQ7LC4iQzY6Ph8DSU8cNz/8QAGwEAAgMBAQEAAAAAAAAAAAAAAAQCAwUGAQf/xAA7EQABAwIDBAYHBwQDAAAAAAABAAIDBBESITEFE0FRMmFxkaGxBhQiNHKB0RVSU2LB4fAWM0KSI1Tx/9oADAMBAAIRAxEAPwC74IIIEIggggQiCCCBCIIIjbc0klpFu/MvIaTsvHFVNiUjnLPAAwIUlBFK6TftGITVMixfPjXsE9IaSakdKh0RVukGsWfn6h+ZWUH+Gg8m3TcUIoFddTAhdN23rCs+TqH5tpKhmhJ5RY6UN1UOsQi2t+0bKN1DEu88d6ilpJ6DzldqRFH2fo269jS4nwlYV6E5mJsaNS7KLzqioDMk0HUE49VTDMdLI8XtYcyqHzsabanqTPaP7Rc6uvIssNDiFuKHWVAfVhbnNcVqu5zikjc2ltHnSkHzxEEGaUUS7SW2xmqgrT4Ss/kjzwwWXo+2xQ0vL8I7PijZ9sTjpHSH2Tlz+ii+oDBnryUUu2LVeFVTE2oHwnnAOwqAiKtFMygjlVrqrIFy8T1BRhttm1xLo3rV3qfxPD7Y1rIscgl57nOqxx9x/wA/ZlF7qNmLA0knjyCqFS62Jwy80lFw7z2w2WJq7tCaYQ+wkFtd66eVQk81RScCoEYpMKMdJapPaeW+d+/cjltrVslHCJI7XJtn2Hs5LSjYHGxVWI0Jt1nvBMD/APnMD+lysfabU0hlc1T+G1QcdT9YKEX/AARzzfSScdJjfEfqVfuBzVDyuvO1pc0dLbhGx1kJP+3cMM1l/tJnATEmOKmnKdiFg/zRZ0xLpcFFpSsblAKHYqF20dW1nP8AfSjaTvbq0f8AbIHaIdi9JYz/AHIyOw3+igYDwK2LG132ZMUBeUwo7HkFI8tN5A6yIdpG0G30X2nEOIPukKC09qSRFJ2tqEZVjLzC2z4LgC09F5N0jsMJ81q4tWzVcoxfNP4kqtV6nxRRzzUjXg2tST5NfY8jl5qsxuHBdSQRzfYGvq0JVVyaSmZSnAhY5N0U2X0ilfjJJi2NFdcdnz9E8pyDp/hvUTU/BXW4rgKg8I01WniCCCBCIIIIEIggggQiCCCBCIIIIEIggggQiNK17ZZlGi7MOpabTmpRoK7htUTuFSYUNYmtqXsoFtNHpqmDQODdci6od7vujE8AaxzrpFpPN2o8XH1qcUK3UJBuNg7EIGCRlxO0mBCs3TT9oRa7zdnIuJy9UOAFZ4obOCelVTwEVVNKfmlKffcUqubzqia8ATUq6BGs0SyoFTYJ2BwKp00qKx7zbrz6gtSFEbAEqugbhTZFjWi2evJQJPBfEjZK31UbBujNRwA6fRjDdZmjrbNDS+vwjs+KNn2xCsW3MISEpYCQMgG1+mPpzSaZSKlpIG8oWB5zD8BgizIJPYlZRK/IWA7Uyz08llBWs0HnJ3DjCyyw7aDl5dUtJOAH2Deref8A5EbOTb00q8UlQGACUm6OzaYkmrdmUJCUsAACgAbXh54k+obK72r4fNRbCY25WxeSaZaWS2kJQAEjYP8AuJj5nJtLSFLVkB2nYBxJhb9cU14keQv0xHWhar0zRCk96SbqUqzyxGJw/GL31jGtswZ8MlU2mcXXcVNWHKKfcMy7v5g2Cm0cBkONTDArKFRu3plIADIAAAA5NeAGW2MnSKa8SPIX6YjFURxttnfjlxXskL3uvklqOktUntPLfO/fuRzbHSWqT2nlvnfv3I4L0j91b8Q8itqDpJvgggjhU4iCCCBCIIIIEKKtzRaVnRSYYQ4cgoiix0OJoodsVfpNqJUmq5J29t5F0gK6EuDA/KA6YuWCH6XaNRS/23ZcjmO76KDmNdquerC1gWnYbnIrv3E5yz4JSB/pnNAzoUm7wMXfoRrZk7UogK5F8/wHCKqP+mvJzowPCPa2rAYnW+TmGkuJ2VzSd6VDFJ4gxTOmepx6Vq9JlTzQxKP4zdNtB/mAbxjw2x19DtyGosyT2XeB+f170q+EtzC6WgjnrV7r1dlilifKnmcAHs3W/jeNT9bpyi/bPtBuYaS6ytLjaxVK0moI6fw2RvqlbEEEECEQQQQIRBBBAhEU9rX1ziWK5SRUC9il18Yho7UN7C5vOSeJ73OufWsZYKkZRdHiKPOpOLII/wAtJ2OEZn3IO882k7CsQzCqmobGZ3/BHH7Imxhe7C3VRc4NFysWZZLk2sqJNCSVuKqSScTn3yj/APYZpl9qRZokYnIbVneo7v8AojdfeRLtVpdQkYAeYDiTCxZ8qqefLjneDMbOCB+P/MaojFPZjM3nwSGMzXc7JoXtZFlKml8u/ik5A+6p9iR54ahhGEpoKDADZujMPQwiIdfE80pJIXnqWawoWtOKnHwy2eYDnsJGazwGz/mJXSe0+SaupPOXUdCdp/Dt3R86LWXybd9Q5y8ehOwdefZC8xMr9yNNT9FdEBG3eHXgpWSk0soCE5DtJ2k8THvWMQiWxPuJmHAHFgBaqAKUAMd1YsmmEDRkoRRmZxzTlac7yLSl7hhxJwHniL0Tk6Nl1XfOHPbdB/E17BCk7OrWKKWpQ3FRI7CY+kWg4AAHFgDIBSgB1VjPNaHSB5GQ804KYhhaDqrJrGFHCK4/ebvjXPLV6YP3m741flq9MXfaLfuqv1I81rR0lqk9p5b5379yObYkJXSCZaQENzDyECtEpdWlIqamgBoMST1xym06E1sQjabWN/Aj9VqxvwG66xgjlP11znvuY+mc/NB665z33MfTOfmjn/6ak/EHcrt+OS6sgjlP11znvuY+mc/NE9oJpHNOWnKpXMvqSp5AKVOuEEVyIKqERXJ6OyRsL94MgTpyXonB4Lo6CAQRzKYRBBBAhEEEECEgaf6qWp8KeYutTOJOxDx+GB3qvhjrrmKz0P03nLAmlNrSq5eo9LLwBPhJ8FdKUUMCKZikdFwqafaANWo1sRMIHsbvnuLpmgnrFajaD0ey9sugIinN28+I/by8EvJFfMJ40c0kYtCXS/LrvIV1KQoZoWn3KhXLoIqCDEnHJ+ielM1YE+oKSQAoIflycFgbRsvAGqVjftBNeorDtpqdl0PsKvNuCoO0bCkjYoGoI2ER3IIIuEot6CCCPUIhJ1rafCypPmEeqHqpZGd3wnSNyajpJGysOT76W0KWshKUgqUo5JAFSTwAEci6f6WqtSfcfNblbjST7hpJN0U3mpUeKjAhRkhJrmnsSSVEqWs4nE1Uok5kk9ZMPktLpbSEJFAMAP8Au2Euy7Udl0kJZBqaklKqncMDkPxjYmdKnrpBbSmoIrRQI4ipzjTppYoW3OqRnjkkdYaItycVNPhlvFINBuKtqugY9QO+GmRk0stpQnIbd52k9MI9kzi2FFaG7xIoCQo030pEp66X/Ep8lfpiUFQwEyP1PkvJYXEBjdAmuCFT10v+JT5K/THjN6TvFCklsJCgU1ooEVGypzpDRrYwOPcqBSvXyn/GznwAfqJ9P9UOcIdkWi4xeKGwq9TEhRwFcBTj9kSPrpf8SnyV+mFqaoYwEu1Oaumhc4gN0Ca4h5rRdpxalkrqokmhFKn5MRnrpf8AEp8lfpg9dT4/gp8lfpi59TA8WcL/ACVbYJW9FasnYyHJtbQKriL2NRXm0GdKd8d0THrOZ8JztT+WICy7UcaUtaEBRVmSFGmNdkSPrpf8SnyV+mFYXU4b7Yz7FfI2a/slb3rOZ8JztT+WA6Hs+E52p/LGj66X/Ep8lfpgOlL/AIlPkr9MW46X7vgq8M/PxS1Fu6C6ppSekGZh1b4W5fqEKQE811aBQFBOSRtioo6S1Se08t879+5HF7dqJIKdronWOIDwK14QC7NRHcIkPGTPlt/pQdwiQ8ZM+W3+lFjQRyH2pWfiFM7tvJVz3CJDxkz5bf6Ublj6nZOVmG321vlbSgtIUtBSSMqgNg064ldO9LTZjLT1wKSp9ttda1CFJUpRTQ99RGFcIl5O3Zd5AW2+0pKhUELT9lag8DjFr6uuMQeXktdcfVeYWXtZb0EeQmkHJaT8oemPsOA7R2xlWKsX1BHhPzyGGluuG6htJWpW4JFT09EVvLa85Z1am1Nuy6CFBL5o5dNDdUppIqMdgKoZgo56gF0TSQNf5x+Si54bqrQpBdjlKZ0lmitRM28rE87lXOdjniQcY8/XFM++XvpV/mjoB6NP/EHd+6p345LrG6d0F07jHLthmfnngyw6+tZx/wA1YCQM1KUVUSkbzDv3JbW9+I+nf/JCs2xo4DhlnaD2fupCUnQJx1pav/3gxyrSf8S0ObQYuoGJbPHMp44bcK91O6wjZs1yDyqSzygFVyZcyDmOQyCuFD7mGOwdUc5yoM5PK5MUNxl10qXwKlAXBxFT0Zwv65dDBKvpmWk0aeNFDwHQKnywCrpCo2NlVUcLhSbzHyNrW6v16lVI0n2rWXTEEVtqO019XSPIOKq9LXUVOa2j/lq4kUKD8VJOcWTHSqhVnr70n9S2cGEGi5pVzjySKKc7aoT0LMUFovIcq+Ce9Rzj0+5Hbj1Q4a+7a5e1lNg82XbQ2N15Q5RZ6eeB8iIzRKVusXtq1E9QwHnr2w1SR45RfhmqKh+CMqcrCdpTMF2YS2nG7RIHwlUr+A6ocKwlWGOXnb53qc9HnIjTrCXBsY4lI0wtd/IJxlJcNoSgZJAHZt6zj1x61jEYUqgqchj2Q8AALJXUqBn9LQ04pHJlV00repWmeFN8Qtt2+ZkJF26Ekmla1JoBsHHtiMfdvqUo5qJPaax8oVQg7jXsjnpaqSS7ScithkDGWIGacpq0zJNtI5O8LtK3qc4d8KUO01648ZbTMKWlJbKQSAVXq0rtpSN+3ZTl5ckYkAOJ7K06wT5oQobqJpYXgNPs8NEvDGyVpLhmrRrEJpHbYZSWwKqWhW2l0EUB47eyPWwLTDkvVRxbFFHgBgrs+wwnWlOl51SztOA3AYAdkXVNTaIFn+SqggvIQ7gpvRO0iDyIRW8oqKq0oKDZThv2w2Vhd0PkbqFOHNWA+KM+0/ywwxdRhwiGL+BV1JBkNlmsYUcIIwrKGkuqwjpLVJ7Ty3zv37kc2x0lqk9p5b5379yPmPpH7q34h5FdPB0k3wQQRwqcVc69EFVntACpMy2ABmSW3aAcYiLM1BpLSS/MrS4QCpCEJKUk+5CicaZVi2XpdK6XkpVQhQvAGihkoVyI3x6RqRbUmggbDCbWJJOWd1UYwTcqsUahJXbMPnoDY/pMaGkWoxCJdSpNx1bycQhwoo4BmlN1IordXA5YVqLdgj1u2Kxrg7HfqyRum8lznok5Zq0Llp9tbLvOSmZC3aJUagco3eolSTwoaY0zOydVqWgp2YtCVTLgKUlxtXKLcwwCG8Kk7qnri0dJtVMnPvl5fKNrI53JFICz4SgpJ51MKjOkRPcHkfGzPlN/pxtja8J9psjm31FsVvhvp5dSq3R5Kh1Z4ZRiL57g8j42Z8tv9ODuDyPjZny2/wBOND7fo+Z7lDcuVWaLawJizW1Il0si+aqUpF5aqZAqrkMaDid8TfdwtD/R+i/uh47g8j42Z8tv9ODuDyPjZny2/wBOE5NobKkcXvZcnjZSDJBokfu4Wh/o/Rf3R5TGndo2wn1FybbvKkc1LdCCkghV6vMpTFRwpWsPvcHkfGzPlt/pw2aK6Gy9mtlDCTVXfuKoXF7gVADAbAAB14wvLtHZ0TcUEQLhplax5qQY86lUTq00iVZlqtKXVKSosPA4UQs3VV+KoJV8iOso5R1uWP6mtV2gol4JeHy6hf8AuJXHRur62zOWZKvE1UppKVneturaz1qQT1x1dPMJomyDiAUsRY2XK+mM9y9oTTta333lDo5RV0dlIb7MauMtp3IT20qfOYrx9dVqJ2kntMNadMWwALi8B8H0xrUMjIyS42SVUxzwA0KZtFy6y4dyF/ymFzQpvnuK3JSO0k/0x6T+lbbjS0BCwVJIqaUx640NH7aTLhd5Kjeu5U2V39MXyTxunY6+QuqmRPEThbMp2jRtx+5LuH4NPK5v4xG+vNvwF/V9MR9uaRJfauJSoc4E1pkAcMOJHZF8tVHgOE52VUdO/ELjJL8EEEYK1lYFgP35Zs7hd8k0+wCE63JHkX1JHennJ6D6MR1RIWFpClhsoUlR5xIpTaBv6I8bftduYCSlKgpNRU0xB2YHf9pjSmkjkgbn7QSUTHslOWRUYzNqQlaUmgWKK4itfw85jxgj1bKaKqDWgu7gbwqT1VHXGdmck5onnRz/AMVvoP8AOqJKFSydJ0MspQpCiU1xFKYqJ2njG3682/AX9X0xuxVMQY0F3ALKkgkLyQOKYIwrKID15t+Av6vpgOmTfgL+r6Ys9ah+8oerycknx0lqk9p5b5379yObY6S1Se08t879+5Hzr0j91b8Q8iugg6Sb4IIVtP8AS9VmNsOhIUhb6UOAgk8ndUpRRQjnUThWojioYnTPEbNSmybC5TTBERLaXyTiQpM3LkEVFXUJPWlRBB4ERsJt+WOUyweh1v8ANAYZBq09yLhb8EaqbVZOTzR+cR6Y8bTt9mXYceW4m42kqN1SSTTYBXEk0A6YiI3k2AN0XCkIzdO4xUjGvRp4uNusuS6FJWlL7ag4tslJCVFF0Yg44HAxUL1oOFRJdWqpPOKlVPE1Mb1NsCeQkSnBa3C9+42VLpgNF1zdO4wXTuMch+q1+GryjEto1YE1aL3JMXiRipRUQhseEpWzozOwGGX+jgjaXPmAA42/dRE9+C6mpwMFOBik+4VN+/Gv930QHUTN++2v930Rn+oUf/ZH+p+qnjd91XXSCE/QTVw3ZlXC4p19SbpWahKQSCUoTXgMTjhsyhwjLnZGx5bG7EOdreGasBJGap39oCS50o7TMOtk/FKFJ/mVDRqF0gSiylIcPeTDgT8UobX/ADLVETr8T/g5c7nlDtbPoEImhNpLbl1BOXKE/UQPwjvthuxUTL8L+ZScvTKVLXli1MOtnNDjiT8lZH4Q7y1nsqQlXJN4pSe8TtAO6IvWvZXqa2JtNMFOcqOIeAcw61EdUSOj0xflm+Aun5Jp9lI6rZ9i4tKzau4aCFmdslotLo0gG4qhCU1BumlMIgdEWELU4FoSrBJF4A0xINK9IhuhOsH2GdU2dt9HZiP5R2w3OxrZWOtloqInF0bxfrTP+62fFN+Qn0QqaVoQl1KUJSmiam6AMSTnThSHWK+t1+/MuH4VB8nm/hEa/C2OwGpXtJdz7kosKWDkwhJFRWpGwhIJx7Izb0sG5haQKCoIAyAIBw7YxY9p+p3L929gQBWlK0xyO7zxi2LS9UOX7t3ACla1pXHIf9EZt2bm3+V/BO2dvL8LLd0UQhTxStKVVSaXgDiCDhXhWGh+yWSlXsSMjklIOWw0whLsJ+5MNn4QHUrm/jD+53p6D9kaNDhdEQRok6q7XggqsYa2LOQbPKrib1xSr1BeqFE555CFSHyyWr0klO9tQ7bwhSiYHOcDyKYqXYQD1rT0YlG3Jeqm0KIUoVKQTsOZHGJb91s+Kb8hPoiH0Ld9jcTuUD2in9MMUadM1rommyRnLhIRdav7rZ8U35CfRAbLZ8U35CfRG1GFZRfu28gqsbuarCOktUntPLfO/fuRzbHSWqT2nlvnfv3I+aekfurfiHkV0kHSTfFb68pdTkpLIQLylzKUpSMypTawAOkkRZEYKQcxlj0Rx1LP6vM2W17JpwxCyq6Q1CS/Jp5Z94uUF/k7gRXaE3kE0GVTnwyjcRqJkBm5Mn5bY+xuLGghl21qxxvvCo7tvJVTpNqPZEuoyRc5ZOIS4oKDgGaBzRdVuOWw51CVotO2cW1ytoS3JOc5CZtIcvNqxHsjdcFJO0DZQjMx0XCppDqxkp54vOoWHCAFFtV29T3ShQ1VTCvCH6Ta5LTHVOdbUOBzB/Udv/kHRcWqplav5RhK3X7Ul1tBJKEy5C3nTTmgIJ5prTfTaRnCGY6C7iVnbn/pf7YO4lZ2576X+2NaHblOy+NznfIDyVRhcdAufIY9H9P5uQaLcutCEk3j7G2oqO8qUkk0GA3RcHcSs7c99L/bB3ErO3PfS/2xOTblDK3C9pI5EA/qgRPGirLuyWn49H0LX5YO7Hafj0fQtflize4lZ2576X+2DuJWdue+l/thb7R2V+EP9QpYJOarHux2n49P0LX5IynW/aiiAH0knAAMtEknZ3kWb3ErO3PfS/2xKaPas5KRd5VptSnB3qnFX7nFIoAFcc91Ig/aWzA0lsIJ+EIEcnNVRrDdtEyksbQdF5xbikMBtCVNhKUi8soA5xv97s244Cd1RaJGbkXFgVo+pPY20f6ojNe1p8pPNsg4MtCvBThKj9UNxbmpKzPU9jMEihdLjx+UohJ60JQeuN/ZhJpmuIAvc2AsMzl4KmTpJG/aP0eouXnEjAgsLO4iq2+0FwfJEVzoZO4raO3nDqwV5qdkdPabaNJtGQeljQFaaoUfcuJ5yFdF4CvAmORm1LlX+ckpW2spUk4EFJKVJPnEa0Em7kDlRKzGwtViQo6TNFmZQ6nbRXykUr5rvbDVLvhxIUk1ChURpW/Z/LMEDvk85PSMx1ivmjcqWbyL2e0LKgdgfn2Lb9Vjk+UHe3b/AFUrFbKVU1OZifs60VKlHGQCpYHNABJKVKF7AbsfKiJ/dT3inPIV6IzaqQzBpA4eKegYIy4FfcpYzrqbyEVFaVqBiOk8Y+ZyynWQC4i6CaDEHHqMO9iSvJy6EkUNKkcVY/jTqjx0lky5LkJBKklKgBiTsPmJ7IsNCBFizva6rFUTJh4XSIlVDUbIstDt9AUPdJr2isVwmWWVXAlRVjzaGuGeGcPdiXvUyApJCgCmhBBwJAwPCkebPJBcP5/M17WAEAqv4sHR/wD8Zr4v9RhJ/dT3inPIV6IeLEbKZdsKBBCcQcCMTsg2e0iQ3HBFW4FgtzULo/7HNvN771PkqqPMTDPCxaHsNoIXsXdr1i4fTDPD1LkHM5EpWfMh3MIjCsozGFZQ0l1WEdJapPaeW+d+/cjm2OktUntPLfO/fuR8x9I/dW/EPIrp4Okm+CF7TPS5NmtsuLReQ4+hpZqRcSoKUpYABvEBOW2J2XmUuJCkKStKhUKSQoEHaCM44l0T2sEhGRvY9ibuL2XpBGbp3HsguncYqXqxBHlOzaWG1uuG6hCSpSjWgCRUmEBjXVJvKW2C4wSlYbfdSCgKobpUlJJArQ0oeNIagpJpwTG0kDX+fRRLgNVYlYKxy8/p3aBUf8dMHE4pdWB1AEADqjz9fE/79mfpnPzRv/03L98eKp345LqWsFY5lsi3bUm3UtMTU24tWSQ85ltJJVRIG84Q4+se3/fbn/tr9MLy7FbCbSTNB616Jb6BXTBFK+sa3/fbn/tr9MPOgmiM1K1dnJx59wppyRdWtpFdvOPPXhnQAY55wlPRQxMxCZrjyGamHknROMfDzwQkqUaJSCpROQAFSeoAx9xXOunSv1NKepkH2WYwVTNLQPOPyiLvRfhWlp3VMzYm8fLiVJzsIuqjnnnLWtMlI58y+EoB9yFKCUA8Epp2R11Z0ilhltpAohtCG0j4KEhI8wih/wBnrREuzC55Y5jNW2uLqxziPioNPnBujoCPqTGhjQ1ugyWciKE1+6BFtz94Mp5iyEvgDvV5Jc6FYJPwgNqovuPCfkUPtLadSFtrSUqSclJIoREkLjazrVfTRtpdKnBNE5ncVCJW/aHwuxuNjWPoA5ZE0U4qYWSpl3enwVHw01AO/A7Y9tHbd5Ycms+yDI+GB/Vv7d8PUpxnA55HLNKzjCMQaD8kuPMvy6w4oFCiTRVE0qc8BhtyiRl5yecSFIJKTtAb9EM89JJebKFZHbtB2EQq2ZOqkni053hOO4bljh/3ZFz4dy8DEQ08b8etVNl3rScIxDyXvftD4XY3BftD4XY3DSlVRUYg7d8Zhz1X87u9L7/8o7khzrUw2sPOApVUc+icwMMBhkI3pebnnEhSCSk5EBvo3QzzsoHW1IVkodh2HqMLNgzxlnlMOYAmldgVsPQRTzQo6HdSAFxwnjfj1phsu8YThFx5L7v2hx7G4L9ocexuGqCG/Vfzu70v6x+UdyRrWZmSAt4GicAaJFK/F6I22JqeWkKSSUnI0bx80M1oynKtLR4QNOnMecCIfQ+bq2ps5oNR0Kz7CD2wsYMMobiOY1vxH7K4TYo74RktW/aHwuxuArtD4XY3DVGFZQx6r+d3eqd/+UdyrCOktUntPLfO/fuRzbHSWqT2nlvnfv3I+e+kfurfiHkVvQdJQuvdBMgwAKkzKQAMyS07hEDZuoV1TaVOzYaWQCptLd64T7m9fFSNuHbnFwTUg27d5RtK7igtN5IVdWnJSa5KG+PeObh2rNBA2GE2sSScjr2q8xgm5VUtaiAM593qbp/+kaukeqF9iXU5Kzb7ziMS2apKkjO5dVioZ027MaVuCCBu2asOBc6/VYZ+CN01c+aKTMlOMrl5uYfYfUFJS6t5RYUfc30nBNDSoJoaZg4Rg6oX2gtyZfYZl0JKuXv3wsAYXEihUThhgcdpwix9JtT0rOzCnwtbKl4rSgJKVK2rocidtMzjmTEWdQkv76e8lEbjdqwdJkpbfUFuK3wnh4jqVO7PEKkDGIu/uBS/vp7yEQdwKX99PeQiNH7dovvHuKhuXKu9EdYjtmNqSywwpSzVTiwsrUBkmqVgBI3U2wwd3qd8RLeS7+pDJ3Apf3095CIO4FL++nvIRCMlbsmVxe8XJ42KmGyDIJa7vM74mW8l39SDu8zviZbyXf1YZe4FL++nvIRHw9qLlGklbk26lCBeWSG0gJGJJUcsNsVio2Ocg3wK9tKo6y9bloPpW5yMshloVceUh26iuSR7LznFHBKRiTuFSEhxczblpAAXnX1BIAqEtpA66ISkEnoJxJjY0x0mTNKRKybZblGjRppIN51Zw5VYzUtWQrU47yYvHVBq2/djHLPAeqnki9/oozDQO/AFR3gDZU7VFSRx/wDKIw0nhxA6+s8eWnWqXuJyunHRnR9uQlGpZrvW00rtWo4qWeKlEnriTggjSUEQQQQIUXpLo2zaEsuXmE3kKyI75Ch3q0HYoV+0GoJEcs6b6CzFjzNxypQSS0+kEJcA/lWMKp2cRQnrqI+3bBZnmFMTDYcbVsOYOxSTmlQ2EQIXMNhaRh2iHCA5kDkF+hXDb5o3LascTCNyx3qvwPAxjWLqkfstRcbq9K1wdA5zdcg6BluvDA8CaRCWPpUUUQ9Up2LzUOnwh5+mNSGra9u7m7/55pCSnLTjj7kWLbKpdXIvVCQaAn3B/LDaDWIq07Kbm0BSSL1OasYg8DvHnEQtnWu5KL5J4G6O1PFO9PCGGSGnIa/NvA/VVOYJvab0uITfEJpLY3LJvoHPSMvCTu6RsiYYfStIUkgg5ER9w3IxsrcJ0KWY4xuuFAaNW5ygDSzzx3pPugNnxh54n4WdIrCIJeawIxUBmDnfTTz9sbdgaQB4BCzRwdi+jjwhaGUsdupNeB5q+SMOG8ZpxHJTcKz/APhZ8KyQ5nuorPsVjDTEPpRZ/Ks3h3zfO6vdDsx6osqWksxN1GahA4B1joclMRhWUR2j1ocswKnnJ5qurI9Y/GJFWUXseHtDhxVTmlrrFVhHSWqT2nlvnfv3I5tjpLVJ7Ty3zv37kfM/SP3VvxDyK6WDpJvgggjhU4iCCCBCIIIIEIggggQiCCF3S7TyWs1HsqrzhFUsIoVq3E+AnieqsWRRPlcGRi5K8JAzKmrQtBuXbU66tKG0CqlKNAPSdwGJ2RQWsLWO5aa+QYCky4ULqPdvKrgpYHHJH2nLStnSCet+aS2hCl1Pscu33qPhGu2ma1ZcBhF16s9T7VmgPv3XZqmBzQxwbrmr4Z6qY17jZexm01pZc3+A/fr7uaUklxZDRRuqLVF6juzc4mswRVto48gD7pX+r/L05WzBBHQqhEEEECEQQQQIRBBBAhYWgKBBAIIoQcQQcwRtEVDp7qEbfvPWeUsuYksHBpXxD/DPDvfixb8ECFxtMy03ZjxbdQtlYzQsYKG/cofCHUYzaGkXLpuraTwUCapPD0R1vbmj0vPNclMsodRuUMUnelQxQeIIMU5pb+zsoVXZ7t4Z8g8aHoS6BQ9CgPjRa2V7W4QclAxtJxWzVQ2bajkuap705pPen/njEqNNF+KT2qjWtGzZ2zVlt9pxmteatNUL30rVCxxFYi3XwTeSm4rPmk06RXFPb2RYyd7G2a75KDomuN3BT/rxc8Un60Qk4/fXfS3c20TWld43RM2XpcpNEvVUPDHfDpHuvt6YZ5WcS6m8hQUOGzpGzrhxrPWRbefK2aWL9yeh4pTl9L3EpAUlKyPdGoJ6abY9vXi54lP1ol7X0fQ/iOavwht+MNvTnEIxPPyJCHAVN7McPkK2dHmgfvojZzjh52v3obupBdrc+Wi0LOtdUu4pSUiiq8w1pnUdkSZ0wc8Un60b1oBueZq2arTzgDgob0kceyoEfWjVrco3yajz0DbtTkOsZdkDGPa7A1+R0NtUOc1wxlmY1SVHSWqT2nlvnfv3I5tjpLVJ7Ty3zv37kcP6R+6t+IeRWtB0k3wQQRwqcRBBBAhEEeUzNIaTecWlCRmpZCUjrVhCdbet+z5aoS4X1D3LIqPpFUTToJi+GmlnNo2k9iiXAap2iNtvSOXkkX5h5LY2AmqlfFQOcrqEUvb2uycmOZLJTLpOAKee6eF5QoD8VIPGPiwNUNp2mvlXwplKsS9MlV9XEIPPV10HGOhpfR2R2c7sI5DM/QeKpdOOCkNLdeDjtW5JJaTlyy6Fw/FTilvpxPRGhobqgnbUXyz5Uyyo3i87UuO1xqhCsVV8JVBjtyi4tD9TsjZ1FlHqh4Y8q6AQk70N96npxPGHqOrpqOGlbhibbzPaUs5xdqoPRTQyVsxrk5Zu7Wl5w4uOEbVr29AoBXACJyCCGlFEEEECEQQQQIRBBBAhEEEECEQQQQIRBBBAheM3JNvIKHUJcQc0LSFJPSlQoYr7SDUPZ0zVTSVyyzX/ACjVFeLa6gDgkpix4IELnO2/2eJ1qpl3GphOwV5JZ+Svm/XhKntE7QkFXnJZ9qnu7iijy01SR1x2DBHoNswgi647Y0veT3wSrpFD9UiNsaYJULrjNQcxUEHqIjqW0dF5SZxelWHTvW2hR8oisLc3qXsp2v8Ahbh3tuOJ81675oYFVKP8v1VJgjPBc2PvMVvsqcaVsBFR1EKqPPGmm0Vh3lQRerWoFAd9Rx29MdAWn+z7ZyUlSXJlPAONkfWbJ88V7b2reXYJureNN6kfggRUZCTcZdimGAKt4u3V5rGkJSzGGXn7riOUvJ5N1VLzq1DFKSMlDbtiq5ixkJVQFXaPREnZOijTxF5Sx0FP4pjOraKOsYI5CbA3y+fbzVzHlpuFbb2uizU5OOq+K0r+oiIyZ19Sg7xh9fxuTQP5lfZHlo/qRkpil92ZHxVtj7WjDdJ6g7Lb75Drvx3VD7u7Gc30fpG63Pz+llPfOVdT2v50j2GUbTxcWpfmSERBu6zbWnVXGVKBPuJdrndRAK/PF/2dq1s1jvJFjpWnlD2uXjDExLpbSEoSlKRklICQOoYQ7Fsukj6MY+efndQMjjxXMcnqptm0FBbra01/iTTlCPkqJc+rDxYP7ODaaKnJpSztbZF0fSLqSPkiLogjQAAFgoKC0e0GkpD/AMaWQhXjCLzh+cXVXUDSJ2CCPUIggggQiCCCBCIIIIEIggggQv/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data:image/jpeg;base64,/9j/4AAQSkZJRgABAQAAAQABAAD/2wCEAAkGBhQQEBUUExMWFRUWFxUWGBQXGBgYFxQYFhUYFxcWGBYXHCYeFxkjGRQWHy8gIygpLCwtFR4xNTAqNSYrLikBCQoKDgwOGg8PGi4kHyQvKSwyKzAyLCwvLCwsLC0sLCwsLCwwKiwsKSosKiwsLCwqLCwsKSwsLCwvLCwpNCwsLP/AABEIALwBDAMBIgACEQEDEQH/xAAcAAACAgMBAQAAAAAAAAAAAAAABgUHAQQIAwL/xABQEAABAgMEBQUHEQYGAwEBAAABAgMABBEFEiExBgdBUWETInGBkRcyUlOSodEUFiM1QlRicoKDk6Kxs8HS0wgVQ7LC4iQzY6Ph8DSU8cNz/8QAGwEAAgMBAQEAAAAAAAAAAAAAAAQCAwUGAQf/xAA7EQABAwIDBAYHBwQDAAAAAAABAAIDBBESITEFE0FRMmFxkaGxBhQiNHKB0RVSU2LB4fAWM0KSI1Tx/9oADAMBAAIRAxEAPwC74IIIEIggggQiCCCBCIIIjbc0klpFu/MvIaTsvHFVNiUjnLPAAwIUlBFK6TftGITVMixfPjXsE9IaSakdKh0RVukGsWfn6h+ZWUH+Gg8m3TcUIoFddTAhdN23rCs+TqH5tpKhmhJ5RY6UN1UOsQi2t+0bKN1DEu88d6ilpJ6DzldqRFH2fo269jS4nwlYV6E5mJsaNS7KLzqioDMk0HUE49VTDMdLI8XtYcyqHzsabanqTPaP7Rc6uvIssNDiFuKHWVAfVhbnNcVqu5zikjc2ltHnSkHzxEEGaUUS7SW2xmqgrT4Ss/kjzwwWXo+2xQ0vL8I7PijZ9sTjpHSH2Tlz+ii+oDBnryUUu2LVeFVTE2oHwnnAOwqAiKtFMygjlVrqrIFy8T1BRhttm1xLo3rV3qfxPD7Y1rIscgl57nOqxx9x/wA/ZlF7qNmLA0knjyCqFS62Jwy80lFw7z2w2WJq7tCaYQ+wkFtd66eVQk81RScCoEYpMKMdJapPaeW+d+/cjltrVslHCJI7XJtn2Hs5LSjYHGxVWI0Jt1nvBMD/APnMD+lysfabU0hlc1T+G1QcdT9YKEX/AARzzfSScdJjfEfqVfuBzVDyuvO1pc0dLbhGx1kJP+3cMM1l/tJnATEmOKmnKdiFg/zRZ0xLpcFFpSsblAKHYqF20dW1nP8AfSjaTvbq0f8AbIHaIdi9JYz/AHIyOw3+igYDwK2LG132ZMUBeUwo7HkFI8tN5A6yIdpG0G30X2nEOIPukKC09qSRFJ2tqEZVjLzC2z4LgC09F5N0jsMJ81q4tWzVcoxfNP4kqtV6nxRRzzUjXg2tST5NfY8jl5qsxuHBdSQRzfYGvq0JVVyaSmZSnAhY5N0U2X0ilfjJJi2NFdcdnz9E8pyDp/hvUTU/BXW4rgKg8I01WniCCCBCIIIIEIggggQiCCCBCIIIIEIggggQiNK17ZZlGi7MOpabTmpRoK7htUTuFSYUNYmtqXsoFtNHpqmDQODdci6od7vujE8AaxzrpFpPN2o8XH1qcUK3UJBuNg7EIGCRlxO0mBCs3TT9oRa7zdnIuJy9UOAFZ4obOCelVTwEVVNKfmlKffcUqubzqia8ATUq6BGs0SyoFTYJ2BwKp00qKx7zbrz6gtSFEbAEqugbhTZFjWi2evJQJPBfEjZK31UbBujNRwA6fRjDdZmjrbNDS+vwjs+KNn2xCsW3MISEpYCQMgG1+mPpzSaZSKlpIG8oWB5zD8BgizIJPYlZRK/IWA7Uyz08llBWs0HnJ3DjCyyw7aDl5dUtJOAH2Deref8A5EbOTb00q8UlQGACUm6OzaYkmrdmUJCUsAACgAbXh54k+obK72r4fNRbCY25WxeSaZaWS2kJQAEjYP8AuJj5nJtLSFLVkB2nYBxJhb9cU14keQv0xHWhar0zRCk96SbqUqzyxGJw/GL31jGtswZ8MlU2mcXXcVNWHKKfcMy7v5g2Cm0cBkONTDArKFRu3plIADIAAAA5NeAGW2MnSKa8SPIX6YjFURxttnfjlxXskL3uvklqOktUntPLfO/fuRzbHSWqT2nlvnfv3I4L0j91b8Q8itqDpJvgggjhU4iCCCBCIIIIEKKtzRaVnRSYYQ4cgoiix0OJoodsVfpNqJUmq5J29t5F0gK6EuDA/KA6YuWCH6XaNRS/23ZcjmO76KDmNdquerC1gWnYbnIrv3E5yz4JSB/pnNAzoUm7wMXfoRrZk7UogK5F8/wHCKqP+mvJzowPCPa2rAYnW+TmGkuJ2VzSd6VDFJ4gxTOmepx6Vq9JlTzQxKP4zdNtB/mAbxjw2x19DtyGosyT2XeB+f170q+EtzC6WgjnrV7r1dlilifKnmcAHs3W/jeNT9bpyi/bPtBuYaS6ytLjaxVK0moI6fw2RvqlbEEEECEQQQQIRBBBAhEU9rX1ziWK5SRUC9il18Yho7UN7C5vOSeJ73OufWsZYKkZRdHiKPOpOLII/wAtJ2OEZn3IO882k7CsQzCqmobGZ3/BHH7Imxhe7C3VRc4NFysWZZLk2sqJNCSVuKqSScTn3yj/APYZpl9qRZokYnIbVneo7v8AojdfeRLtVpdQkYAeYDiTCxZ8qqefLjneDMbOCB+P/MaojFPZjM3nwSGMzXc7JoXtZFlKml8u/ik5A+6p9iR54ahhGEpoKDADZujMPQwiIdfE80pJIXnqWawoWtOKnHwy2eYDnsJGazwGz/mJXSe0+SaupPOXUdCdp/Dt3R86LWXybd9Q5y8ehOwdefZC8xMr9yNNT9FdEBG3eHXgpWSk0soCE5DtJ2k8THvWMQiWxPuJmHAHFgBaqAKUAMd1YsmmEDRkoRRmZxzTlac7yLSl7hhxJwHniL0Tk6Nl1XfOHPbdB/E17BCk7OrWKKWpQ3FRI7CY+kWg4AAHFgDIBSgB1VjPNaHSB5GQ804KYhhaDqrJrGFHCK4/ebvjXPLV6YP3m741flq9MXfaLfuqv1I81rR0lqk9p5b5379yObYkJXSCZaQENzDyECtEpdWlIqamgBoMST1xym06E1sQjabWN/Aj9VqxvwG66xgjlP11znvuY+mc/NB665z33MfTOfmjn/6ak/EHcrt+OS6sgjlP11znvuY+mc/NE9oJpHNOWnKpXMvqSp5AKVOuEEVyIKqERXJ6OyRsL94MgTpyXonB4Lo6CAQRzKYRBBBAhEEEECEgaf6qWp8KeYutTOJOxDx+GB3qvhjrrmKz0P03nLAmlNrSq5eo9LLwBPhJ8FdKUUMCKZikdFwqafaANWo1sRMIHsbvnuLpmgnrFajaD0ey9sugIinN28+I/by8EvJFfMJ40c0kYtCXS/LrvIV1KQoZoWn3KhXLoIqCDEnHJ+ielM1YE+oKSQAoIflycFgbRsvAGqVjftBNeorDtpqdl0PsKvNuCoO0bCkjYoGoI2ER3IIIuEot6CCCPUIhJ1rafCypPmEeqHqpZGd3wnSNyajpJGysOT76W0KWshKUgqUo5JAFSTwAEci6f6WqtSfcfNblbjST7hpJN0U3mpUeKjAhRkhJrmnsSSVEqWs4nE1Uok5kk9ZMPktLpbSEJFAMAP8Au2Euy7Udl0kJZBqaklKqncMDkPxjYmdKnrpBbSmoIrRQI4ipzjTppYoW3OqRnjkkdYaItycVNPhlvFINBuKtqugY9QO+GmRk0stpQnIbd52k9MI9kzi2FFaG7xIoCQo030pEp66X/Ep8lfpiUFQwEyP1PkvJYXEBjdAmuCFT10v+JT5K/THjN6TvFCklsJCgU1ooEVGypzpDRrYwOPcqBSvXyn/GznwAfqJ9P9UOcIdkWi4xeKGwq9TEhRwFcBTj9kSPrpf8SnyV+mFqaoYwEu1Oaumhc4gN0Ca4h5rRdpxalkrqokmhFKn5MRnrpf8AEp8lfpg9dT4/gp8lfpi59TA8WcL/ACVbYJW9FasnYyHJtbQKriL2NRXm0GdKd8d0THrOZ8JztT+WICy7UcaUtaEBRVmSFGmNdkSPrpf8SnyV+mFYXU4b7Yz7FfI2a/slb3rOZ8JztT+WA6Hs+E52p/LGj66X/Ep8lfpgOlL/AIlPkr9MW46X7vgq8M/PxS1Fu6C6ppSekGZh1b4W5fqEKQE811aBQFBOSRtioo6S1Se08t879+5HF7dqJIKdronWOIDwK14QC7NRHcIkPGTPlt/pQdwiQ8ZM+W3+lFjQRyH2pWfiFM7tvJVz3CJDxkz5bf6Ublj6nZOVmG321vlbSgtIUtBSSMqgNg064ldO9LTZjLT1wKSp9ttda1CFJUpRTQ99RGFcIl5O3Zd5AW2+0pKhUELT9lag8DjFr6uuMQeXktdcfVeYWXtZb0EeQmkHJaT8oemPsOA7R2xlWKsX1BHhPzyGGluuG6htJWpW4JFT09EVvLa85Z1am1Nuy6CFBL5o5dNDdUppIqMdgKoZgo56gF0TSQNf5x+Si54bqrQpBdjlKZ0lmitRM28rE87lXOdjniQcY8/XFM++XvpV/mjoB6NP/EHd+6p345LrG6d0F07jHLthmfnngyw6+tZx/wA1YCQM1KUVUSkbzDv3JbW9+I+nf/JCs2xo4DhlnaD2fupCUnQJx1pav/3gxyrSf8S0ObQYuoGJbPHMp44bcK91O6wjZs1yDyqSzygFVyZcyDmOQyCuFD7mGOwdUc5yoM5PK5MUNxl10qXwKlAXBxFT0Zwv65dDBKvpmWk0aeNFDwHQKnywCrpCo2NlVUcLhSbzHyNrW6v16lVI0n2rWXTEEVtqO019XSPIOKq9LXUVOa2j/lq4kUKD8VJOcWTHSqhVnr70n9S2cGEGi5pVzjySKKc7aoT0LMUFovIcq+Ce9Rzj0+5Hbj1Q4a+7a5e1lNg82XbQ2N15Q5RZ6eeB8iIzRKVusXtq1E9QwHnr2w1SR45RfhmqKh+CMqcrCdpTMF2YS2nG7RIHwlUr+A6ocKwlWGOXnb53qc9HnIjTrCXBsY4lI0wtd/IJxlJcNoSgZJAHZt6zj1x61jEYUqgqchj2Q8AALJXUqBn9LQ04pHJlV00repWmeFN8Qtt2+ZkJF26Ekmla1JoBsHHtiMfdvqUo5qJPaax8oVQg7jXsjnpaqSS7ScithkDGWIGacpq0zJNtI5O8LtK3qc4d8KUO01648ZbTMKWlJbKQSAVXq0rtpSN+3ZTl5ckYkAOJ7K06wT5oQobqJpYXgNPs8NEvDGyVpLhmrRrEJpHbYZSWwKqWhW2l0EUB47eyPWwLTDkvVRxbFFHgBgrs+wwnWlOl51SztOA3AYAdkXVNTaIFn+SqggvIQ7gpvRO0iDyIRW8oqKq0oKDZThv2w2Vhd0PkbqFOHNWA+KM+0/ywwxdRhwiGL+BV1JBkNlmsYUcIIwrKGkuqwjpLVJ7Ty3zv37kc2x0lqk9p5b5379yPmPpH7q34h5FdPB0k3wQQRwqcVc69EFVntACpMy2ABmSW3aAcYiLM1BpLSS/MrS4QCpCEJKUk+5CicaZVi2XpdK6XkpVQhQvAGihkoVyI3x6RqRbUmggbDCbWJJOWd1UYwTcqsUahJXbMPnoDY/pMaGkWoxCJdSpNx1bycQhwoo4BmlN1IordXA5YVqLdgj1u2Kxrg7HfqyRum8lznok5Zq0Llp9tbLvOSmZC3aJUagco3eolSTwoaY0zOydVqWgp2YtCVTLgKUlxtXKLcwwCG8Kk7qnri0dJtVMnPvl5fKNrI53JFICz4SgpJ51MKjOkRPcHkfGzPlN/pxtja8J9psjm31FsVvhvp5dSq3R5Kh1Z4ZRiL57g8j42Z8tv9ODuDyPjZny2/wBOND7fo+Z7lDcuVWaLawJizW1Il0si+aqUpF5aqZAqrkMaDid8TfdwtD/R+i/uh47g8j42Z8tv9ODuDyPjZny2/wBOE5NobKkcXvZcnjZSDJBokfu4Wh/o/Rf3R5TGndo2wn1FybbvKkc1LdCCkghV6vMpTFRwpWsPvcHkfGzPlt/pw2aK6Gy9mtlDCTVXfuKoXF7gVADAbAAB14wvLtHZ0TcUEQLhplax5qQY86lUTq00iVZlqtKXVKSosPA4UQs3VV+KoJV8iOso5R1uWP6mtV2gol4JeHy6hf8AuJXHRur62zOWZKvE1UppKVneturaz1qQT1x1dPMJomyDiAUsRY2XK+mM9y9oTTta333lDo5RV0dlIb7MauMtp3IT20qfOYrx9dVqJ2kntMNadMWwALi8B8H0xrUMjIyS42SVUxzwA0KZtFy6y4dyF/ymFzQpvnuK3JSO0k/0x6T+lbbjS0BCwVJIqaUx640NH7aTLhd5Kjeu5U2V39MXyTxunY6+QuqmRPEThbMp2jRtx+5LuH4NPK5v4xG+vNvwF/V9MR9uaRJfauJSoc4E1pkAcMOJHZF8tVHgOE52VUdO/ELjJL8EEEYK1lYFgP35Zs7hd8k0+wCE63JHkX1JHennJ6D6MR1RIWFpClhsoUlR5xIpTaBv6I8bftduYCSlKgpNRU0xB2YHf9pjSmkjkgbn7QSUTHslOWRUYzNqQlaUmgWKK4itfw85jxgj1bKaKqDWgu7gbwqT1VHXGdmck5onnRz/AMVvoP8AOqJKFSydJ0MspQpCiU1xFKYqJ2njG3682/AX9X0xuxVMQY0F3ALKkgkLyQOKYIwrKID15t+Av6vpgOmTfgL+r6Ys9ah+8oerycknx0lqk9p5b5379yObY6S1Se08t879+5Hzr0j91b8Q8iugg6Sb4IIVtP8AS9VmNsOhIUhb6UOAgk8ndUpRRQjnUThWojioYnTPEbNSmybC5TTBERLaXyTiQpM3LkEVFXUJPWlRBB4ERsJt+WOUyweh1v8ANAYZBq09yLhb8EaqbVZOTzR+cR6Y8bTt9mXYceW4m42kqN1SSTTYBXEk0A6YiI3k2AN0XCkIzdO4xUjGvRp4uNusuS6FJWlL7ag4tslJCVFF0Yg44HAxUL1oOFRJdWqpPOKlVPE1Mb1NsCeQkSnBa3C9+42VLpgNF1zdO4wXTuMch+q1+GryjEto1YE1aL3JMXiRipRUQhseEpWzozOwGGX+jgjaXPmAA42/dRE9+C6mpwMFOBik+4VN+/Gv930QHUTN++2v930Rn+oUf/ZH+p+qnjd91XXSCE/QTVw3ZlXC4p19SbpWahKQSCUoTXgMTjhsyhwjLnZGx5bG7EOdreGasBJGap39oCS50o7TMOtk/FKFJ/mVDRqF0gSiylIcPeTDgT8UobX/ADLVETr8T/g5c7nlDtbPoEImhNpLbl1BOXKE/UQPwjvthuxUTL8L+ZScvTKVLXli1MOtnNDjiT8lZH4Q7y1nsqQlXJN4pSe8TtAO6IvWvZXqa2JtNMFOcqOIeAcw61EdUSOj0xflm+Aun5Jp9lI6rZ9i4tKzau4aCFmdslotLo0gG4qhCU1BumlMIgdEWELU4FoSrBJF4A0xINK9IhuhOsH2GdU2dt9HZiP5R2w3OxrZWOtloqInF0bxfrTP+62fFN+Qn0QqaVoQl1KUJSmiam6AMSTnThSHWK+t1+/MuH4VB8nm/hEa/C2OwGpXtJdz7kosKWDkwhJFRWpGwhIJx7Izb0sG5haQKCoIAyAIBw7YxY9p+p3L929gQBWlK0xyO7zxi2LS9UOX7t3ACla1pXHIf9EZt2bm3+V/BO2dvL8LLd0UQhTxStKVVSaXgDiCDhXhWGh+yWSlXsSMjklIOWw0whLsJ+5MNn4QHUrm/jD+53p6D9kaNDhdEQRok6q7XggqsYa2LOQbPKrib1xSr1BeqFE555CFSHyyWr0klO9tQ7bwhSiYHOcDyKYqXYQD1rT0YlG3Jeqm0KIUoVKQTsOZHGJb91s+Kb8hPoiH0Ld9jcTuUD2in9MMUadM1rommyRnLhIRdav7rZ8U35CfRAbLZ8U35CfRG1GFZRfu28gqsbuarCOktUntPLfO/fuRzbHSWqT2nlvnfv3I+aekfurfiHkV0kHSTfFb68pdTkpLIQLylzKUpSMypTawAOkkRZEYKQcxlj0Rx1LP6vM2W17JpwxCyq6Q1CS/Jp5Z94uUF/k7gRXaE3kE0GVTnwyjcRqJkBm5Mn5bY+xuLGghl21qxxvvCo7tvJVTpNqPZEuoyRc5ZOIS4oKDgGaBzRdVuOWw51CVotO2cW1ytoS3JOc5CZtIcvNqxHsjdcFJO0DZQjMx0XCppDqxkp54vOoWHCAFFtV29T3ShQ1VTCvCH6Ta5LTHVOdbUOBzB/Udv/kHRcWqplav5RhK3X7Ul1tBJKEy5C3nTTmgIJ5prTfTaRnCGY6C7iVnbn/pf7YO4lZ2576X+2NaHblOy+NznfIDyVRhcdAufIY9H9P5uQaLcutCEk3j7G2oqO8qUkk0GA3RcHcSs7c99L/bB3ErO3PfS/2xOTblDK3C9pI5EA/qgRPGirLuyWn49H0LX5YO7Hafj0fQtflize4lZ2576X+2DuJWdue+l/thb7R2V+EP9QpYJOarHux2n49P0LX5IynW/aiiAH0knAAMtEknZ3kWb3ErO3PfS/2xKaPas5KRd5VptSnB3qnFX7nFIoAFcc91Ig/aWzA0lsIJ+EIEcnNVRrDdtEyksbQdF5xbikMBtCVNhKUi8soA5xv97s244Cd1RaJGbkXFgVo+pPY20f6ojNe1p8pPNsg4MtCvBThKj9UNxbmpKzPU9jMEihdLjx+UohJ60JQeuN/ZhJpmuIAvc2AsMzl4KmTpJG/aP0eouXnEjAgsLO4iq2+0FwfJEVzoZO4raO3nDqwV5qdkdPabaNJtGQeljQFaaoUfcuJ5yFdF4CvAmORm1LlX+ckpW2spUk4EFJKVJPnEa0Em7kDlRKzGwtViQo6TNFmZQ6nbRXykUr5rvbDVLvhxIUk1ChURpW/Z/LMEDvk85PSMx1ivmjcqWbyL2e0LKgdgfn2Lb9Vjk+UHe3b/AFUrFbKVU1OZifs60VKlHGQCpYHNABJKVKF7AbsfKiJ/dT3inPIV6IzaqQzBpA4eKegYIy4FfcpYzrqbyEVFaVqBiOk8Y+ZyynWQC4i6CaDEHHqMO9iSvJy6EkUNKkcVY/jTqjx0lky5LkJBKklKgBiTsPmJ7IsNCBFizva6rFUTJh4XSIlVDUbIstDt9AUPdJr2isVwmWWVXAlRVjzaGuGeGcPdiXvUyApJCgCmhBBwJAwPCkebPJBcP5/M17WAEAqv4sHR/wD8Zr4v9RhJ/dT3inPIV6IeLEbKZdsKBBCcQcCMTsg2e0iQ3HBFW4FgtzULo/7HNvN771PkqqPMTDPCxaHsNoIXsXdr1i4fTDPD1LkHM5EpWfMh3MIjCsozGFZQ0l1WEdJapPaeW+d+/cjm2OktUntPLfO/fuR8x9I/dW/EPIrp4Okm+CF7TPS5NmtsuLReQ4+hpZqRcSoKUpYABvEBOW2J2XmUuJCkKStKhUKSQoEHaCM44l0T2sEhGRvY9ibuL2XpBGbp3HsguncYqXqxBHlOzaWG1uuG6hCSpSjWgCRUmEBjXVJvKW2C4wSlYbfdSCgKobpUlJJArQ0oeNIagpJpwTG0kDX+fRRLgNVYlYKxy8/p3aBUf8dMHE4pdWB1AEADqjz9fE/79mfpnPzRv/03L98eKp345LqWsFY5lsi3bUm3UtMTU24tWSQ85ltJJVRIG84Q4+se3/fbn/tr9MLy7FbCbSTNB616Jb6BXTBFK+sa3/fbn/tr9MPOgmiM1K1dnJx59wppyRdWtpFdvOPPXhnQAY55wlPRQxMxCZrjyGamHknROMfDzwQkqUaJSCpROQAFSeoAx9xXOunSv1NKepkH2WYwVTNLQPOPyiLvRfhWlp3VMzYm8fLiVJzsIuqjnnnLWtMlI58y+EoB9yFKCUA8Epp2R11Z0ilhltpAohtCG0j4KEhI8wih/wBnrREuzC55Y5jNW2uLqxziPioNPnBujoCPqTGhjQ1ugyWciKE1+6BFtz94Mp5iyEvgDvV5Jc6FYJPwgNqovuPCfkUPtLadSFtrSUqSclJIoREkLjazrVfTRtpdKnBNE5ncVCJW/aHwuxuNjWPoA5ZE0U4qYWSpl3enwVHw01AO/A7Y9tHbd5Ycms+yDI+GB/Vv7d8PUpxnA55HLNKzjCMQaD8kuPMvy6w4oFCiTRVE0qc8BhtyiRl5yecSFIJKTtAb9EM89JJebKFZHbtB2EQq2ZOqkni053hOO4bljh/3ZFz4dy8DEQ08b8etVNl3rScIxDyXvftD4XY3BftD4XY3DSlVRUYg7d8Zhz1X87u9L7/8o7khzrUw2sPOApVUc+icwMMBhkI3pebnnEhSCSk5EBvo3QzzsoHW1IVkodh2HqMLNgzxlnlMOYAmldgVsPQRTzQo6HdSAFxwnjfj1phsu8YThFx5L7v2hx7G4L9ocexuGqCG/Vfzu70v6x+UdyRrWZmSAt4GicAaJFK/F6I22JqeWkKSSUnI0bx80M1oynKtLR4QNOnMecCIfQ+bq2ps5oNR0Kz7CD2wsYMMobiOY1vxH7K4TYo74RktW/aHwuxuArtD4XY3DVGFZQx6r+d3eqd/+UdyrCOktUntPLfO/fuRzbHSWqT2nlvnfv3I+e+kfurfiHkVvQdJQuvdBMgwAKkzKQAMyS07hEDZuoV1TaVOzYaWQCptLd64T7m9fFSNuHbnFwTUg27d5RtK7igtN5IVdWnJSa5KG+PeObh2rNBA2GE2sSScjr2q8xgm5VUtaiAM593qbp/+kaukeqF9iXU5Kzb7ziMS2apKkjO5dVioZ027MaVuCCBu2asOBc6/VYZ+CN01c+aKTMlOMrl5uYfYfUFJS6t5RYUfc30nBNDSoJoaZg4Rg6oX2gtyZfYZl0JKuXv3wsAYXEihUThhgcdpwix9JtT0rOzCnwtbKl4rSgJKVK2rocidtMzjmTEWdQkv76e8lEbjdqwdJkpbfUFuK3wnh4jqVO7PEKkDGIu/uBS/vp7yEQdwKX99PeQiNH7dovvHuKhuXKu9EdYjtmNqSywwpSzVTiwsrUBkmqVgBI3U2wwd3qd8RLeS7+pDJ3Apf3095CIO4FL++nvIRCMlbsmVxe8XJ42KmGyDIJa7vM74mW8l39SDu8zviZbyXf1YZe4FL++nvIRHw9qLlGklbk26lCBeWSG0gJGJJUcsNsVio2Ocg3wK9tKo6y9bloPpW5yMshloVceUh26iuSR7LznFHBKRiTuFSEhxczblpAAXnX1BIAqEtpA66ISkEnoJxJjY0x0mTNKRKybZblGjRppIN51Zw5VYzUtWQrU47yYvHVBq2/djHLPAeqnki9/oozDQO/AFR3gDZU7VFSRx/wDKIw0nhxA6+s8eWnWqXuJyunHRnR9uQlGpZrvW00rtWo4qWeKlEnriTggjSUEQQQQIUXpLo2zaEsuXmE3kKyI75Ch3q0HYoV+0GoJEcs6b6CzFjzNxypQSS0+kEJcA/lWMKp2cRQnrqI+3bBZnmFMTDYcbVsOYOxSTmlQ2EQIXMNhaRh2iHCA5kDkF+hXDb5o3LascTCNyx3qvwPAxjWLqkfstRcbq9K1wdA5zdcg6BluvDA8CaRCWPpUUUQ9Up2LzUOnwh5+mNSGra9u7m7/55pCSnLTjj7kWLbKpdXIvVCQaAn3B/LDaDWIq07Kbm0BSSL1OasYg8DvHnEQtnWu5KL5J4G6O1PFO9PCGGSGnIa/NvA/VVOYJvab0uITfEJpLY3LJvoHPSMvCTu6RsiYYfStIUkgg5ER9w3IxsrcJ0KWY4xuuFAaNW5ygDSzzx3pPugNnxh54n4WdIrCIJeawIxUBmDnfTTz9sbdgaQB4BCzRwdi+jjwhaGUsdupNeB5q+SMOG8ZpxHJTcKz/APhZ8KyQ5nuorPsVjDTEPpRZ/Ks3h3zfO6vdDsx6osqWksxN1GahA4B1joclMRhWUR2j1ocswKnnJ5qurI9Y/GJFWUXseHtDhxVTmlrrFVhHSWqT2nlvnfv3I5tjpLVJ7Ty3zv37kfM/SP3VvxDyK6WDpJvgggjhU4iCCCBCIIIIEIggggQiCCF3S7TyWs1HsqrzhFUsIoVq3E+AnieqsWRRPlcGRi5K8JAzKmrQtBuXbU66tKG0CqlKNAPSdwGJ2RQWsLWO5aa+QYCky4ULqPdvKrgpYHHJH2nLStnSCet+aS2hCl1Pscu33qPhGu2ma1ZcBhF16s9T7VmgPv3XZqmBzQxwbrmr4Z6qY17jZexm01pZc3+A/fr7uaUklxZDRRuqLVF6juzc4mswRVto48gD7pX+r/L05WzBBHQqhEEEECEQQQQIRBBBAhYWgKBBAIIoQcQQcwRtEVDp7qEbfvPWeUsuYksHBpXxD/DPDvfixb8ECFxtMy03ZjxbdQtlYzQsYKG/cofCHUYzaGkXLpuraTwUCapPD0R1vbmj0vPNclMsodRuUMUnelQxQeIIMU5pb+zsoVXZ7t4Z8g8aHoS6BQ9CgPjRa2V7W4QclAxtJxWzVQ2bajkuap705pPen/njEqNNF+KT2qjWtGzZ2zVlt9pxmteatNUL30rVCxxFYi3XwTeSm4rPmk06RXFPb2RYyd7G2a75KDomuN3BT/rxc8Un60Qk4/fXfS3c20TWld43RM2XpcpNEvVUPDHfDpHuvt6YZ5WcS6m8hQUOGzpGzrhxrPWRbefK2aWL9yeh4pTl9L3EpAUlKyPdGoJ6abY9vXi54lP1ol7X0fQ/iOavwht+MNvTnEIxPPyJCHAVN7McPkK2dHmgfvojZzjh52v3obupBdrc+Wi0LOtdUu4pSUiiq8w1pnUdkSZ0wc8Un60b1oBueZq2arTzgDgob0kceyoEfWjVrco3yajz0DbtTkOsZdkDGPa7A1+R0NtUOc1wxlmY1SVHSWqT2nlvnfv3I5tjpLVJ7Ty3zv37kcP6R+6t+IeRWtB0k3wQQRwqcRBBBAhEEeUzNIaTecWlCRmpZCUjrVhCdbet+z5aoS4X1D3LIqPpFUTToJi+GmlnNo2k9iiXAap2iNtvSOXkkX5h5LY2AmqlfFQOcrqEUvb2uycmOZLJTLpOAKee6eF5QoD8VIPGPiwNUNp2mvlXwplKsS9MlV9XEIPPV10HGOhpfR2R2c7sI5DM/QeKpdOOCkNLdeDjtW5JJaTlyy6Fw/FTilvpxPRGhobqgnbUXyz5Uyyo3i87UuO1xqhCsVV8JVBjtyi4tD9TsjZ1FlHqh4Y8q6AQk70N96npxPGHqOrpqOGlbhibbzPaUs5xdqoPRTQyVsxrk5Zu7Wl5w4uOEbVr29AoBXACJyCCGlFEEEECEQQQQIRBBBAhEEEECEQQQQIRBBBAheM3JNvIKHUJcQc0LSFJPSlQoYr7SDUPZ0zVTSVyyzX/ACjVFeLa6gDgkpix4IELnO2/2eJ1qpl3GphOwV5JZ+Svm/XhKntE7QkFXnJZ9qnu7iijy01SR1x2DBHoNswgi647Y0veT3wSrpFD9UiNsaYJULrjNQcxUEHqIjqW0dF5SZxelWHTvW2hR8oisLc3qXsp2v8Ahbh3tuOJ81675oYFVKP8v1VJgjPBc2PvMVvsqcaVsBFR1EKqPPGmm0Vh3lQRerWoFAd9Rx29MdAWn+z7ZyUlSXJlPAONkfWbJ88V7b2reXYJureNN6kfggRUZCTcZdimGAKt4u3V5rGkJSzGGXn7riOUvJ5N1VLzq1DFKSMlDbtiq5ixkJVQFXaPREnZOijTxF5Sx0FP4pjOraKOsYI5CbA3y+fbzVzHlpuFbb2uizU5OOq+K0r+oiIyZ19Sg7xh9fxuTQP5lfZHlo/qRkpil92ZHxVtj7WjDdJ6g7Lb75Drvx3VD7u7Gc30fpG63Pz+llPfOVdT2v50j2GUbTxcWpfmSERBu6zbWnVXGVKBPuJdrndRAK/PF/2dq1s1jvJFjpWnlD2uXjDExLpbSEoSlKRklICQOoYQ7Fsukj6MY+efndQMjjxXMcnqptm0FBbra01/iTTlCPkqJc+rDxYP7ODaaKnJpSztbZF0fSLqSPkiLogjQAAFgoKC0e0GkpD/AMaWQhXjCLzh+cXVXUDSJ2CCPUIggggQiCCCBCIIIIEIggggQv/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79" name="Picture 7" descr="C:\Users\Harmony\Downloads\download.jpg"/>
          <p:cNvPicPr>
            <a:picLocks noChangeAspect="1" noChangeArrowheads="1"/>
          </p:cNvPicPr>
          <p:nvPr/>
        </p:nvPicPr>
        <p:blipFill>
          <a:blip r:embed="rId2" cstate="print"/>
          <a:srcRect/>
          <a:stretch>
            <a:fillRect/>
          </a:stretch>
        </p:blipFill>
        <p:spPr bwMode="auto">
          <a:xfrm>
            <a:off x="2667000" y="3733800"/>
            <a:ext cx="3733800" cy="23241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Core Values</a:t>
            </a:r>
            <a:endParaRPr lang="en-US" sz="6000" dirty="0"/>
          </a:p>
        </p:txBody>
      </p:sp>
      <p:sp>
        <p:nvSpPr>
          <p:cNvPr id="3" name="Content Placeholder 2"/>
          <p:cNvSpPr>
            <a:spLocks noGrp="1"/>
          </p:cNvSpPr>
          <p:nvPr>
            <p:ph idx="1"/>
          </p:nvPr>
        </p:nvSpPr>
        <p:spPr/>
        <p:txBody>
          <a:bodyPr/>
          <a:lstStyle/>
          <a:p>
            <a:pPr lvl="0"/>
            <a:r>
              <a:rPr lang="en-US" sz="4400" b="1" dirty="0" smtClean="0"/>
              <a:t>Spirituality</a:t>
            </a:r>
            <a:endParaRPr lang="en-US" sz="4400" dirty="0" smtClean="0"/>
          </a:p>
          <a:p>
            <a:pPr lvl="0"/>
            <a:r>
              <a:rPr lang="en-US" sz="4400" b="1" dirty="0" smtClean="0"/>
              <a:t>Unity</a:t>
            </a:r>
            <a:endParaRPr lang="en-US" sz="4400" dirty="0" smtClean="0"/>
          </a:p>
          <a:p>
            <a:pPr lvl="0"/>
            <a:r>
              <a:rPr lang="en-US" sz="4400" b="1" dirty="0" smtClean="0"/>
              <a:t>Integrity</a:t>
            </a:r>
            <a:endParaRPr lang="en-US" sz="4400" dirty="0" smtClean="0"/>
          </a:p>
          <a:p>
            <a:pPr lvl="0"/>
            <a:r>
              <a:rPr lang="en-US" sz="4400" b="1" dirty="0" smtClean="0"/>
              <a:t>Accountability</a:t>
            </a:r>
            <a:endParaRPr lang="en-US" sz="4400" dirty="0" smtClean="0"/>
          </a:p>
          <a:p>
            <a:pPr lvl="0"/>
            <a:r>
              <a:rPr lang="en-US" sz="4400" b="1" dirty="0" smtClean="0"/>
              <a:t>Performance</a:t>
            </a:r>
            <a:endParaRPr lang="en-US" sz="44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armony\Downloads\luther-warren-henry-fenner-s.jpg"/>
          <p:cNvPicPr>
            <a:picLocks noGrp="1" noChangeAspect="1" noChangeArrowheads="1"/>
          </p:cNvPicPr>
          <p:nvPr>
            <p:ph idx="1"/>
          </p:nvPr>
        </p:nvPicPr>
        <p:blipFill>
          <a:blip r:embed="rId2" cstate="print"/>
          <a:srcRect/>
          <a:stretch>
            <a:fillRect/>
          </a:stretch>
        </p:blipFill>
        <p:spPr bwMode="auto">
          <a:xfrm>
            <a:off x="1295400" y="609600"/>
            <a:ext cx="7010400" cy="5791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Past &amp; Future</a:t>
            </a:r>
            <a:endParaRPr lang="en-US" dirty="0"/>
          </a:p>
        </p:txBody>
      </p:sp>
      <p:sp>
        <p:nvSpPr>
          <p:cNvPr id="3" name="Content Placeholder 2"/>
          <p:cNvSpPr>
            <a:spLocks noGrp="1"/>
          </p:cNvSpPr>
          <p:nvPr>
            <p:ph idx="1"/>
          </p:nvPr>
        </p:nvSpPr>
        <p:spPr/>
        <p:txBody>
          <a:bodyPr>
            <a:normAutofit/>
          </a:bodyPr>
          <a:lstStyle/>
          <a:p>
            <a:r>
              <a:rPr lang="en-US" dirty="0" smtClean="0"/>
              <a:t>Two youngsters, Harry </a:t>
            </a:r>
            <a:r>
              <a:rPr lang="en-US" dirty="0" err="1" smtClean="0"/>
              <a:t>Fenner</a:t>
            </a:r>
            <a:r>
              <a:rPr lang="en-US" dirty="0" smtClean="0"/>
              <a:t> (17) and Luther Warren (14) in 1879, were inspired to minister to fellow youth. </a:t>
            </a:r>
          </a:p>
          <a:p>
            <a:r>
              <a:rPr lang="en-US" dirty="0" smtClean="0"/>
              <a:t>Our challenge now, 134 years later, is to build on what these pioneers started.</a:t>
            </a:r>
          </a:p>
          <a:p>
            <a:r>
              <a:rPr lang="en-US" dirty="0" smtClean="0"/>
              <a:t> To meet the needs of today’s contemporary youth, </a:t>
            </a:r>
            <a:r>
              <a:rPr lang="en-US" dirty="0" smtClean="0">
                <a:effectLst>
                  <a:outerShdw blurRad="38100" dist="38100" dir="2700000" algn="tl">
                    <a:srgbClr val="000000">
                      <a:alpha val="43137"/>
                    </a:srgbClr>
                  </a:outerShdw>
                </a:effectLst>
              </a:rPr>
              <a:t>there is need to be informed and deliberate</a:t>
            </a:r>
            <a:r>
              <a:rPr lang="en-US" dirty="0" smtClean="0"/>
              <a:t>. Our past must inform the present and future.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C:\Users\Harmony\Downloads\Picsa\Salvation.jpg"/>
          <p:cNvPicPr>
            <a:picLocks noChangeAspect="1" noChangeArrowheads="1"/>
          </p:cNvPicPr>
          <p:nvPr/>
        </p:nvPicPr>
        <p:blipFill>
          <a:blip r:embed="rId2" cstate="print"/>
          <a:srcRect/>
          <a:stretch>
            <a:fillRect/>
          </a:stretch>
        </p:blipFill>
        <p:spPr bwMode="auto">
          <a:xfrm>
            <a:off x="990600" y="0"/>
            <a:ext cx="8153400" cy="6858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35608" y="762000"/>
            <a:ext cx="7498080" cy="5486400"/>
          </a:xfrm>
        </p:spPr>
        <p:txBody>
          <a:bodyPr/>
          <a:lstStyle/>
          <a:p>
            <a:r>
              <a:rPr lang="en-US" dirty="0" smtClean="0"/>
              <a:t>The approaches may be different but Biblical principles should never be compromised, and the main reasons for having youth ministry in the Seventh-day Adventist church must always remain the same.</a:t>
            </a:r>
          </a:p>
          <a:p>
            <a:r>
              <a:rPr lang="en-US" dirty="0" smtClean="0"/>
              <a:t>The “container” of youth ministry may change but the “content” must remain the same.</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The task for youth leadership at all levels of the church is to:</a:t>
            </a:r>
            <a:endParaRPr lang="en-US" sz="4000" dirty="0"/>
          </a:p>
        </p:txBody>
      </p:sp>
      <p:sp>
        <p:nvSpPr>
          <p:cNvPr id="3" name="Content Placeholder 2"/>
          <p:cNvSpPr>
            <a:spLocks noGrp="1"/>
          </p:cNvSpPr>
          <p:nvPr>
            <p:ph idx="1"/>
          </p:nvPr>
        </p:nvSpPr>
        <p:spPr/>
        <p:txBody>
          <a:bodyPr>
            <a:normAutofit lnSpcReduction="10000"/>
          </a:bodyPr>
          <a:lstStyle/>
          <a:p>
            <a:pPr lvl="0"/>
            <a:r>
              <a:rPr lang="en-US" dirty="0"/>
              <a:t>Lead youth to understand their </a:t>
            </a:r>
            <a:r>
              <a:rPr lang="en-US" dirty="0">
                <a:effectLst>
                  <a:outerShdw blurRad="38100" dist="38100" dir="2700000" algn="tl">
                    <a:srgbClr val="000000">
                      <a:alpha val="43137"/>
                    </a:srgbClr>
                  </a:outerShdw>
                </a:effectLst>
              </a:rPr>
              <a:t>individual worth</a:t>
            </a:r>
            <a:r>
              <a:rPr lang="en-US" dirty="0"/>
              <a:t> and to </a:t>
            </a:r>
            <a:r>
              <a:rPr lang="en-US" dirty="0">
                <a:effectLst>
                  <a:outerShdw blurRad="38100" dist="38100" dir="2700000" algn="tl">
                    <a:srgbClr val="000000">
                      <a:alpha val="43137"/>
                    </a:srgbClr>
                  </a:outerShdw>
                </a:effectLst>
              </a:rPr>
              <a:t>discover and develop their spiritual gifts</a:t>
            </a:r>
            <a:r>
              <a:rPr lang="en-US" dirty="0"/>
              <a:t> and abilities.</a:t>
            </a:r>
          </a:p>
          <a:p>
            <a:pPr lvl="0"/>
            <a:r>
              <a:rPr lang="en-US" dirty="0"/>
              <a:t>Equip and empower youth for a life of </a:t>
            </a:r>
            <a:r>
              <a:rPr lang="en-US" dirty="0">
                <a:effectLst>
                  <a:outerShdw blurRad="38100" dist="38100" dir="2700000" algn="tl">
                    <a:srgbClr val="000000">
                      <a:alpha val="43137"/>
                    </a:srgbClr>
                  </a:outerShdw>
                </a:effectLst>
              </a:rPr>
              <a:t>service </a:t>
            </a:r>
            <a:r>
              <a:rPr lang="en-US" dirty="0"/>
              <a:t>with God’s church and community.</a:t>
            </a:r>
          </a:p>
          <a:p>
            <a:pPr lvl="0"/>
            <a:r>
              <a:rPr lang="en-US" dirty="0"/>
              <a:t>Ensure the </a:t>
            </a:r>
            <a:r>
              <a:rPr lang="en-US" u="sng" dirty="0">
                <a:effectLst>
                  <a:outerShdw blurRad="38100" dist="38100" dir="2700000" algn="tl">
                    <a:srgbClr val="000000">
                      <a:alpha val="43137"/>
                    </a:srgbClr>
                  </a:outerShdw>
                </a:effectLst>
              </a:rPr>
              <a:t>integration</a:t>
            </a:r>
            <a:r>
              <a:rPr lang="en-US" dirty="0"/>
              <a:t> of youth into all aspects of church life and leadership in order that there might be full participation in the mission of the church.</a:t>
            </a:r>
          </a:p>
          <a:p>
            <a:pPr marL="514350" indent="-514350">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Youth Ministry - Academic</a:t>
            </a:r>
            <a:endParaRPr lang="en-US" dirty="0"/>
          </a:p>
        </p:txBody>
      </p:sp>
      <p:sp>
        <p:nvSpPr>
          <p:cNvPr id="3" name="Content Placeholder 2"/>
          <p:cNvSpPr>
            <a:spLocks noGrp="1"/>
          </p:cNvSpPr>
          <p:nvPr>
            <p:ph idx="1"/>
          </p:nvPr>
        </p:nvSpPr>
        <p:spPr/>
        <p:txBody>
          <a:bodyPr>
            <a:normAutofit fontScale="92500"/>
          </a:bodyPr>
          <a:lstStyle/>
          <a:p>
            <a:r>
              <a:rPr lang="en-US" dirty="0" smtClean="0"/>
              <a:t>Youth Ministry is academic in nature, running progressively from Busy Bee to Master Guide on prescribed syllabus; </a:t>
            </a:r>
          </a:p>
          <a:p>
            <a:r>
              <a:rPr lang="en-US" dirty="0" smtClean="0"/>
              <a:t>it remains desirable to </a:t>
            </a:r>
            <a:r>
              <a:rPr lang="en-US" dirty="0" smtClean="0">
                <a:solidFill>
                  <a:srgbClr val="FF0000"/>
                </a:solidFill>
                <a:effectLst>
                  <a:outerShdw blurRad="38100" dist="38100" dir="2700000" algn="tl">
                    <a:srgbClr val="000000">
                      <a:alpha val="43137"/>
                    </a:srgbClr>
                  </a:outerShdw>
                </a:effectLst>
              </a:rPr>
              <a:t>ensure that these grades are operating in the local churches </a:t>
            </a:r>
            <a:r>
              <a:rPr lang="en-US" dirty="0" smtClean="0"/>
              <a:t>with a constant supply of resource manuals. It is desirable for each district to sustain a library of both software and hard copy resource manuals to ensure a steady progression of learning from year to year.</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Types of Membership</a:t>
            </a:r>
            <a:endParaRPr lang="en-US" dirty="0"/>
          </a:p>
        </p:txBody>
      </p:sp>
      <p:sp>
        <p:nvSpPr>
          <p:cNvPr id="3" name="Content Placeholder 2"/>
          <p:cNvSpPr>
            <a:spLocks noGrp="1"/>
          </p:cNvSpPr>
          <p:nvPr>
            <p:ph idx="1"/>
          </p:nvPr>
        </p:nvSpPr>
        <p:spPr/>
        <p:txBody>
          <a:bodyPr>
            <a:normAutofit/>
          </a:bodyPr>
          <a:lstStyle/>
          <a:p>
            <a:pPr marL="596646" indent="-514350">
              <a:buFont typeface="+mj-lt"/>
              <a:buAutoNum type="arabicPeriod"/>
            </a:pPr>
            <a:r>
              <a:rPr lang="en-US" sz="3600" b="1" dirty="0" smtClean="0"/>
              <a:t>Regular Members. Young people 16 to 30 years of age who are members of </a:t>
            </a:r>
            <a:r>
              <a:rPr lang="en-US" sz="3600" dirty="0" smtClean="0"/>
              <a:t>the Seventh-day Adventist Church in good and regular standing and who desire to engage in active service for Christ may enroll as regular members.</a:t>
            </a:r>
            <a:endParaRPr 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533400"/>
            <a:ext cx="7866888" cy="5715000"/>
          </a:xfrm>
        </p:spPr>
        <p:txBody>
          <a:bodyPr>
            <a:normAutofit lnSpcReduction="10000"/>
          </a:bodyPr>
          <a:lstStyle/>
          <a:p>
            <a:r>
              <a:rPr lang="en-US" b="1" dirty="0" smtClean="0">
                <a:solidFill>
                  <a:srgbClr val="FF0000"/>
                </a:solidFill>
              </a:rPr>
              <a:t>Associate Members. Young people who are not members of the Seventh-day </a:t>
            </a:r>
            <a:r>
              <a:rPr lang="en-US" dirty="0" smtClean="0">
                <a:solidFill>
                  <a:srgbClr val="FF0000"/>
                </a:solidFill>
              </a:rPr>
              <a:t>Adventist Church</a:t>
            </a:r>
            <a:r>
              <a:rPr lang="en-US" dirty="0" smtClean="0"/>
              <a:t>, but who have Christian ideals and desire to be associated with the young people of the church in missionary work should be accepted as associate members.</a:t>
            </a:r>
          </a:p>
          <a:p>
            <a:r>
              <a:rPr lang="en-US" dirty="0" smtClean="0"/>
              <a:t>Associate members may not hold office, but they should be cordially received into all the AY Society work and into its bands, and encouraged to become regular members as soon as possible.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57200"/>
            <a:ext cx="7498080" cy="5791200"/>
          </a:xfrm>
        </p:spPr>
        <p:txBody>
          <a:bodyPr>
            <a:normAutofit lnSpcReduction="10000"/>
          </a:bodyPr>
          <a:lstStyle/>
          <a:p>
            <a:r>
              <a:rPr lang="en-US" b="1" dirty="0" smtClean="0"/>
              <a:t>Honorary Members.  Adult members of the church who support the youth </a:t>
            </a:r>
            <a:r>
              <a:rPr lang="en-US" dirty="0" smtClean="0"/>
              <a:t>may enroll as honorary members. Many persons who have passed the age of 30 would like to continue attending AY Society meetings and participate in whatever way possible. Whenever it may seem advisable, they should receive an honorary membership card.</a:t>
            </a:r>
          </a:p>
          <a:p>
            <a:r>
              <a:rPr lang="en-US" dirty="0" smtClean="0"/>
              <a:t>Youngsters must be constantly reminded that older people add value to them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324600"/>
          </a:xfrm>
        </p:spPr>
        <p:txBody>
          <a:bodyPr>
            <a:normAutofit/>
          </a:bodyPr>
          <a:lstStyle/>
          <a:p>
            <a:r>
              <a:rPr lang="en-US" sz="3400" dirty="0" smtClean="0"/>
              <a:t>As LC we are delighted to embrace the world church theme of </a:t>
            </a:r>
            <a:r>
              <a:rPr lang="en-US" sz="3400" i="1" u="sng" dirty="0" smtClean="0"/>
              <a:t>Revival and Reformation </a:t>
            </a:r>
            <a:r>
              <a:rPr lang="en-US" sz="3400" dirty="0" smtClean="0"/>
              <a:t>and we also pledge our support to the Southern Africa-Indian Ocean Division’s evangelistic drive-</a:t>
            </a:r>
            <a:r>
              <a:rPr lang="en-US" sz="3400" i="1" dirty="0" smtClean="0"/>
              <a:t>Evangelism Explosion. </a:t>
            </a:r>
            <a:r>
              <a:rPr lang="en-US" sz="3400" dirty="0" smtClean="0"/>
              <a:t>As we seek to meet these objectives, we will do so under the over-arching theme of </a:t>
            </a:r>
            <a:r>
              <a:rPr lang="en-US" sz="3400" i="1" u="sng" dirty="0" smtClean="0"/>
              <a:t>The Power of One.</a:t>
            </a:r>
            <a:r>
              <a:rPr lang="en-US" sz="3400" i="1" dirty="0" smtClean="0"/>
              <a:t> </a:t>
            </a:r>
            <a:r>
              <a:rPr lang="en-US" sz="3400" dirty="0" smtClean="0"/>
              <a:t>True revival and reformation will unite us and will bring about a resurgence of faith that will propel us to engage in effective witnessing for Christ. </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04800" y="685800"/>
            <a:ext cx="5867400" cy="5486400"/>
          </a:xfrm>
        </p:spPr>
        <p:txBody>
          <a:bodyPr>
            <a:noAutofit/>
          </a:bodyPr>
          <a:lstStyle/>
          <a:p>
            <a:r>
              <a:rPr lang="en-US" sz="4800" b="1" dirty="0" smtClean="0">
                <a:latin typeface="+mj-lt"/>
              </a:rPr>
              <a:t>ADVENTURES</a:t>
            </a:r>
          </a:p>
          <a:p>
            <a:r>
              <a:rPr lang="en-US" sz="4800" b="1" dirty="0" smtClean="0">
                <a:latin typeface="+mj-lt"/>
              </a:rPr>
              <a:t>PATHFINDERS</a:t>
            </a:r>
          </a:p>
          <a:p>
            <a:r>
              <a:rPr lang="en-US" sz="4800" b="1" dirty="0" smtClean="0">
                <a:latin typeface="+mj-lt"/>
              </a:rPr>
              <a:t>AMBASSADORS</a:t>
            </a:r>
          </a:p>
          <a:p>
            <a:r>
              <a:rPr lang="en-US" sz="4800" b="1" dirty="0" smtClean="0">
                <a:latin typeface="+mj-lt"/>
              </a:rPr>
              <a:t>MASTER </a:t>
            </a:r>
          </a:p>
          <a:p>
            <a:pPr>
              <a:buNone/>
            </a:pPr>
            <a:r>
              <a:rPr lang="en-US" sz="4800" b="1" dirty="0" smtClean="0">
                <a:latin typeface="+mj-lt"/>
              </a:rPr>
              <a:t>  GUIDES</a:t>
            </a:r>
          </a:p>
          <a:p>
            <a:pPr>
              <a:buNone/>
            </a:pPr>
            <a:endParaRPr lang="en-US" sz="4800" b="1" dirty="0"/>
          </a:p>
        </p:txBody>
      </p:sp>
      <p:pic>
        <p:nvPicPr>
          <p:cNvPr id="8" name="Content Placeholder 7" descr="Adventurer%20world%20logo%20(1460%20x%201007)%20download.jpg"/>
          <p:cNvPicPr>
            <a:picLocks noGrp="1"/>
          </p:cNvPicPr>
          <p:nvPr>
            <p:ph sz="quarter" idx="4"/>
          </p:nvPr>
        </p:nvPicPr>
        <p:blipFill>
          <a:blip r:embed="rId2" cstate="print"/>
          <a:stretch>
            <a:fillRect/>
          </a:stretch>
        </p:blipFill>
        <p:spPr>
          <a:xfrm flipH="1">
            <a:off x="7391400" y="0"/>
            <a:ext cx="1752600" cy="1447800"/>
          </a:xfrm>
          <a:prstGeom prst="rect">
            <a:avLst/>
          </a:prstGeom>
        </p:spPr>
      </p:pic>
      <p:pic>
        <p:nvPicPr>
          <p:cNvPr id="9" name="Picture 8" descr="Pathfinder_world_logo_english_AI_copy.jpg"/>
          <p:cNvPicPr/>
          <p:nvPr/>
        </p:nvPicPr>
        <p:blipFill>
          <a:blip r:embed="rId3" cstate="print"/>
          <a:stretch>
            <a:fillRect/>
          </a:stretch>
        </p:blipFill>
        <p:spPr>
          <a:xfrm>
            <a:off x="7391400" y="1524000"/>
            <a:ext cx="1752600" cy="1219200"/>
          </a:xfrm>
          <a:prstGeom prst="rect">
            <a:avLst/>
          </a:prstGeom>
        </p:spPr>
      </p:pic>
      <p:pic>
        <p:nvPicPr>
          <p:cNvPr id="10" name="Picture 9" descr="Ambassador_logo.png"/>
          <p:cNvPicPr/>
          <p:nvPr/>
        </p:nvPicPr>
        <p:blipFill>
          <a:blip r:embed="rId4" cstate="print"/>
          <a:stretch>
            <a:fillRect/>
          </a:stretch>
        </p:blipFill>
        <p:spPr>
          <a:xfrm>
            <a:off x="7391400" y="2743200"/>
            <a:ext cx="1752600" cy="1752600"/>
          </a:xfrm>
          <a:prstGeom prst="rect">
            <a:avLst/>
          </a:prstGeom>
        </p:spPr>
      </p:pic>
      <p:pic>
        <p:nvPicPr>
          <p:cNvPr id="11" name="Picture 10" descr="Master_Guide.png"/>
          <p:cNvPicPr/>
          <p:nvPr/>
        </p:nvPicPr>
        <p:blipFill>
          <a:blip r:embed="rId5" cstate="print"/>
          <a:stretch>
            <a:fillRect/>
          </a:stretch>
        </p:blipFill>
        <p:spPr>
          <a:xfrm>
            <a:off x="7467600" y="4343400"/>
            <a:ext cx="1676400" cy="1524000"/>
          </a:xfrm>
          <a:prstGeom prst="rect">
            <a:avLst/>
          </a:prstGeom>
        </p:spPr>
      </p:pic>
      <p:pic>
        <p:nvPicPr>
          <p:cNvPr id="12" name="Picture 11" descr="graduation cap.jpg"/>
          <p:cNvPicPr/>
          <p:nvPr/>
        </p:nvPicPr>
        <p:blipFill>
          <a:blip r:embed="rId6" cstate="print"/>
          <a:stretch>
            <a:fillRect/>
          </a:stretch>
        </p:blipFill>
        <p:spPr>
          <a:xfrm>
            <a:off x="4267200" y="4495800"/>
            <a:ext cx="2362200" cy="2362200"/>
          </a:xfrm>
          <a:prstGeom prst="rect">
            <a:avLst/>
          </a:prstGeom>
          <a:solidFill>
            <a:schemeClr val="tx1"/>
          </a:solid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anim calcmode="lin" valueType="num">
                                      <p:cBhvr>
                                        <p:cTn id="8" dur="2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4">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2000"/>
                                        <p:tgtEl>
                                          <p:spTgt spid="4">
                                            <p:txEl>
                                              <p:pRg st="1" end="1"/>
                                            </p:txEl>
                                          </p:spTgt>
                                        </p:tgtEl>
                                      </p:cBhvr>
                                    </p:animEffect>
                                    <p:anim calcmode="lin" valueType="num">
                                      <p:cBhvr>
                                        <p:cTn id="16" dur="2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4">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fade">
                                      <p:cBhvr>
                                        <p:cTn id="23" dur="2000"/>
                                        <p:tgtEl>
                                          <p:spTgt spid="4">
                                            <p:txEl>
                                              <p:pRg st="2" end="2"/>
                                            </p:txEl>
                                          </p:spTgt>
                                        </p:tgtEl>
                                      </p:cBhvr>
                                    </p:animEffect>
                                    <p:anim calcmode="lin" valueType="num">
                                      <p:cBhvr>
                                        <p:cTn id="24" dur="2000" fill="hold"/>
                                        <p:tgtEl>
                                          <p:spTgt spid="4">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4">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2000"/>
                                        <p:tgtEl>
                                          <p:spTgt spid="4">
                                            <p:txEl>
                                              <p:pRg st="3" end="3"/>
                                            </p:txEl>
                                          </p:spTgt>
                                        </p:tgtEl>
                                      </p:cBhvr>
                                    </p:animEffect>
                                    <p:anim calcmode="lin" valueType="num">
                                      <p:cBhvr>
                                        <p:cTn id="32" dur="2000" fill="hold"/>
                                        <p:tgtEl>
                                          <p:spTgt spid="4">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4">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Effect transition="in" filter="fade">
                                      <p:cBhvr>
                                        <p:cTn id="39" dur="2000"/>
                                        <p:tgtEl>
                                          <p:spTgt spid="4">
                                            <p:txEl>
                                              <p:pRg st="4" end="4"/>
                                            </p:txEl>
                                          </p:spTgt>
                                        </p:tgtEl>
                                      </p:cBhvr>
                                    </p:animEffect>
                                    <p:anim calcmode="lin" valueType="num">
                                      <p:cBhvr>
                                        <p:cTn id="40" dur="2000" fill="hold"/>
                                        <p:tgtEl>
                                          <p:spTgt spid="4">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4">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 Adventurers </a:t>
            </a:r>
            <a:endParaRPr lang="en-US" sz="6000" dirty="0"/>
          </a:p>
        </p:txBody>
      </p:sp>
      <p:sp>
        <p:nvSpPr>
          <p:cNvPr id="3" name="Content Placeholder 2"/>
          <p:cNvSpPr>
            <a:spLocks noGrp="1"/>
          </p:cNvSpPr>
          <p:nvPr>
            <p:ph idx="1"/>
          </p:nvPr>
        </p:nvSpPr>
        <p:spPr/>
        <p:txBody>
          <a:bodyPr>
            <a:normAutofit/>
          </a:bodyPr>
          <a:lstStyle/>
          <a:p>
            <a:r>
              <a:rPr lang="en-US" sz="4800" dirty="0" smtClean="0"/>
              <a:t>The Adventurer Club is a Seventh-day Adventist Church-sponsored ministry open to all families of children in grades 1-4 (ages kids ages 6-9)</a:t>
            </a:r>
            <a:endParaRPr lang="en-US" sz="4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600" dirty="0" smtClean="0"/>
              <a:t>Pathfinders</a:t>
            </a:r>
            <a:r>
              <a:rPr lang="en-US" dirty="0" smtClean="0"/>
              <a:t> </a:t>
            </a:r>
            <a:endParaRPr lang="en-US" dirty="0"/>
          </a:p>
        </p:txBody>
      </p:sp>
      <p:sp>
        <p:nvSpPr>
          <p:cNvPr id="3" name="Content Placeholder 2"/>
          <p:cNvSpPr>
            <a:spLocks noGrp="1"/>
          </p:cNvSpPr>
          <p:nvPr>
            <p:ph idx="1"/>
          </p:nvPr>
        </p:nvSpPr>
        <p:spPr/>
        <p:txBody>
          <a:bodyPr>
            <a:normAutofit/>
          </a:bodyPr>
          <a:lstStyle/>
          <a:p>
            <a:r>
              <a:rPr lang="en-US" sz="4800" dirty="0" smtClean="0"/>
              <a:t>Enlarging their windows on the world and building a relationship with God are the dual objectives of this club designed for children ages 10-15</a:t>
            </a:r>
            <a:endParaRPr lang="en-US" sz="4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Ambassadors</a:t>
            </a:r>
            <a:endParaRPr lang="en-US" sz="6000" dirty="0"/>
          </a:p>
        </p:txBody>
      </p:sp>
      <p:sp>
        <p:nvSpPr>
          <p:cNvPr id="3" name="Content Placeholder 2"/>
          <p:cNvSpPr>
            <a:spLocks noGrp="1"/>
          </p:cNvSpPr>
          <p:nvPr>
            <p:ph idx="1"/>
          </p:nvPr>
        </p:nvSpPr>
        <p:spPr/>
        <p:txBody>
          <a:bodyPr>
            <a:normAutofit/>
          </a:bodyPr>
          <a:lstStyle/>
          <a:p>
            <a:r>
              <a:rPr lang="en-US" sz="4400" dirty="0" smtClean="0"/>
              <a:t>The Ambassador Club is not intended as a replacement of, but instead, will strengthen the current Senior Youth/ Young Adult Ministry of our Church.  For ages 16-21</a:t>
            </a:r>
            <a:endParaRPr lang="en-US"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Adventist Youth Society</a:t>
            </a:r>
            <a:endParaRPr lang="en-US" dirty="0"/>
          </a:p>
        </p:txBody>
      </p:sp>
      <p:sp>
        <p:nvSpPr>
          <p:cNvPr id="3" name="Content Placeholder 2"/>
          <p:cNvSpPr>
            <a:spLocks noGrp="1"/>
          </p:cNvSpPr>
          <p:nvPr>
            <p:ph idx="1"/>
          </p:nvPr>
        </p:nvSpPr>
        <p:spPr/>
        <p:txBody>
          <a:bodyPr/>
          <a:lstStyle/>
          <a:p>
            <a:r>
              <a:rPr lang="en-US" sz="4000" dirty="0" smtClean="0"/>
              <a:t>The story of the Adventist Youth Society began over 125 years ago along a dusty country lane in Michigan with two young boys kneeling in prayer and today serves ages 16-31+</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a:t>
            </a:r>
            <a:endParaRPr lang="en-US" dirty="0"/>
          </a:p>
        </p:txBody>
      </p:sp>
      <p:sp>
        <p:nvSpPr>
          <p:cNvPr id="3" name="Content Placeholder 2"/>
          <p:cNvSpPr>
            <a:spLocks noGrp="1"/>
          </p:cNvSpPr>
          <p:nvPr>
            <p:ph idx="1"/>
          </p:nvPr>
        </p:nvSpPr>
        <p:spPr/>
        <p:txBody>
          <a:bodyPr>
            <a:normAutofit/>
          </a:bodyPr>
          <a:lstStyle/>
          <a:p>
            <a:r>
              <a:rPr lang="en-US" sz="4400" dirty="0" smtClean="0"/>
              <a:t>This is one of the most current leadership development programs for youth ministry in the Seventh-day Adventist Church serving ages 16+</a:t>
            </a:r>
            <a:endParaRPr lang="en-US"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t>And it shall be desirable for </a:t>
            </a:r>
            <a:r>
              <a:rPr lang="en-US" sz="3600" dirty="0" smtClean="0">
                <a:solidFill>
                  <a:srgbClr val="FF0000"/>
                </a:solidFill>
                <a:effectLst>
                  <a:outerShdw blurRad="38100" dist="38100" dir="2700000" algn="tl">
                    <a:srgbClr val="000000">
                      <a:alpha val="43137"/>
                    </a:srgbClr>
                  </a:outerShdw>
                </a:effectLst>
              </a:rPr>
              <a:t>Master Guides to defend their investiture by each individual going through public assessment </a:t>
            </a:r>
            <a:r>
              <a:rPr lang="en-US" sz="3600" dirty="0" smtClean="0"/>
              <a:t>before a panel of judges so as to encourage quality and ideals of excellence and maintain an active reserve of qualified master guides.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dirty="0"/>
          </a:p>
        </p:txBody>
      </p:sp>
      <p:sp>
        <p:nvSpPr>
          <p:cNvPr id="3" name="Content Placeholder 2"/>
          <p:cNvSpPr>
            <a:spLocks noGrp="1"/>
          </p:cNvSpPr>
          <p:nvPr>
            <p:ph idx="1"/>
          </p:nvPr>
        </p:nvSpPr>
        <p:spPr/>
        <p:txBody>
          <a:bodyPr/>
          <a:lstStyle/>
          <a:p>
            <a:r>
              <a:rPr lang="en-US" dirty="0" smtClean="0"/>
              <a:t>The Youth Ministries Department was organized to give leadership training and to provide resource materials and evangelistic plans for the Adventist Youth Society in the local churches.</a:t>
            </a:r>
          </a:p>
          <a:p>
            <a:r>
              <a:rPr lang="en-US" dirty="0" smtClean="0"/>
              <a:t> The Spirit of Prophecy sets forth the objectives of the youth organization as follows:</a:t>
            </a:r>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33400"/>
            <a:ext cx="7543800" cy="1143000"/>
          </a:xfrm>
        </p:spPr>
        <p:txBody>
          <a:bodyPr>
            <a:normAutofit fontScale="90000"/>
          </a:bodyPr>
          <a:lstStyle/>
          <a:p>
            <a:pPr lvl="0"/>
            <a:r>
              <a:rPr lang="en-US" sz="4400" b="1" dirty="0" smtClean="0"/>
              <a:t>1. To </a:t>
            </a:r>
            <a:r>
              <a:rPr lang="en-US" sz="4400" b="1" u="sng" dirty="0" smtClean="0"/>
              <a:t>train</a:t>
            </a:r>
            <a:r>
              <a:rPr lang="en-US" sz="4400" b="1" dirty="0" smtClean="0"/>
              <a:t> the youth </a:t>
            </a:r>
            <a:r>
              <a:rPr lang="en-US" sz="4400" b="1" u="sng" dirty="0" smtClean="0"/>
              <a:t>to work for other youth</a:t>
            </a:r>
            <a:r>
              <a:rPr lang="en-US" sz="4000" dirty="0" smtClean="0"/>
              <a:t/>
            </a:r>
            <a:br>
              <a:rPr lang="en-US" sz="4000" dirty="0" smtClean="0"/>
            </a:br>
            <a:endParaRPr lang="en-US" dirty="0"/>
          </a:p>
        </p:txBody>
      </p:sp>
      <p:sp>
        <p:nvSpPr>
          <p:cNvPr id="3" name="Content Placeholder 2"/>
          <p:cNvSpPr>
            <a:spLocks noGrp="1"/>
          </p:cNvSpPr>
          <p:nvPr>
            <p:ph idx="1"/>
          </p:nvPr>
        </p:nvSpPr>
        <p:spPr/>
        <p:txBody>
          <a:bodyPr>
            <a:normAutofit/>
          </a:bodyPr>
          <a:lstStyle/>
          <a:p>
            <a:pPr lvl="1"/>
            <a:r>
              <a:rPr lang="en-US" sz="3200" dirty="0" smtClean="0"/>
              <a:t>Organize leadership clubs in local churches</a:t>
            </a:r>
          </a:p>
          <a:p>
            <a:pPr lvl="1"/>
            <a:r>
              <a:rPr lang="en-US" sz="3200" dirty="0" smtClean="0"/>
              <a:t>Hold annual leadership seminars/courses</a:t>
            </a:r>
          </a:p>
          <a:p>
            <a:pPr lvl="1"/>
            <a:r>
              <a:rPr lang="en-US" sz="3200" dirty="0" smtClean="0"/>
              <a:t>Hold annual master guide skills workshops/refresher courses</a:t>
            </a:r>
          </a:p>
          <a:p>
            <a:pPr lvl="1"/>
            <a:r>
              <a:rPr lang="en-US" sz="3200" dirty="0" smtClean="0"/>
              <a:t>Encourage churches to concentrate on progressive classes and honors</a:t>
            </a:r>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7620000" cy="1143000"/>
          </a:xfrm>
        </p:spPr>
        <p:txBody>
          <a:bodyPr>
            <a:normAutofit fontScale="90000"/>
          </a:bodyPr>
          <a:lstStyle/>
          <a:p>
            <a:pPr lvl="0"/>
            <a:r>
              <a:rPr lang="en-US" b="1" dirty="0" smtClean="0"/>
              <a:t>2. To recruit the youth to help their church and “those who profess to be Sabbath keepers” </a:t>
            </a:r>
            <a:r>
              <a:rPr lang="en-US" dirty="0" smtClean="0"/>
              <a:t/>
            </a:r>
            <a:br>
              <a:rPr lang="en-US" dirty="0" smtClean="0"/>
            </a:br>
            <a:endParaRPr lang="en-US" dirty="0"/>
          </a:p>
        </p:txBody>
      </p:sp>
      <p:sp>
        <p:nvSpPr>
          <p:cNvPr id="3" name="Content Placeholder 2"/>
          <p:cNvSpPr>
            <a:spLocks noGrp="1"/>
          </p:cNvSpPr>
          <p:nvPr>
            <p:ph idx="1"/>
          </p:nvPr>
        </p:nvSpPr>
        <p:spPr>
          <a:xfrm>
            <a:off x="457200" y="2514600"/>
            <a:ext cx="8229600" cy="3611563"/>
          </a:xfrm>
        </p:spPr>
        <p:txBody>
          <a:bodyPr>
            <a:normAutofit/>
          </a:bodyPr>
          <a:lstStyle/>
          <a:p>
            <a:pPr lvl="1"/>
            <a:r>
              <a:rPr lang="en-US" sz="3200" dirty="0" smtClean="0"/>
              <a:t>Conduct annual youth days</a:t>
            </a:r>
          </a:p>
          <a:p>
            <a:pPr lvl="1"/>
            <a:r>
              <a:rPr lang="en-US" sz="3200" dirty="0" smtClean="0"/>
              <a:t>Conduct annual youth weeks of prayer</a:t>
            </a:r>
          </a:p>
          <a:p>
            <a:pPr lvl="1"/>
            <a:r>
              <a:rPr lang="en-US" sz="3200" dirty="0" smtClean="0"/>
              <a:t>Conduct annual youth spiritual commitment</a:t>
            </a:r>
          </a:p>
          <a:p>
            <a:pPr lvl="1"/>
            <a:r>
              <a:rPr lang="en-US" sz="3200" dirty="0" smtClean="0"/>
              <a:t>Encourage morning watch among the youth</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 Theme:</a:t>
            </a:r>
            <a:r>
              <a:rPr lang="en-US" sz="5400" dirty="0" smtClean="0"/>
              <a:t> </a:t>
            </a:r>
            <a:endParaRPr lang="en-US" dirty="0"/>
          </a:p>
        </p:txBody>
      </p:sp>
      <p:pic>
        <p:nvPicPr>
          <p:cNvPr id="1028" name="Picture 4" descr="C:\Users\Harmony\Downloads\Screen Shot 2012-05-21 at 2.36.47 PM.png"/>
          <p:cNvPicPr>
            <a:picLocks noGrp="1" noChangeAspect="1" noChangeArrowheads="1"/>
          </p:cNvPicPr>
          <p:nvPr>
            <p:ph idx="1"/>
          </p:nvPr>
        </p:nvPicPr>
        <p:blipFill>
          <a:blip r:embed="rId2" cstate="print"/>
          <a:srcRect/>
          <a:stretch>
            <a:fillRect/>
          </a:stretch>
        </p:blipFill>
        <p:spPr bwMode="auto">
          <a:xfrm>
            <a:off x="2133600" y="1981200"/>
            <a:ext cx="5584823" cy="3723216"/>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dirty="0" smtClean="0"/>
              <a:t>3. To work “for those who are not of our faith” </a:t>
            </a:r>
            <a:br>
              <a:rPr lang="en-US" sz="4400" b="1" dirty="0" smtClean="0"/>
            </a:br>
            <a:endParaRPr lang="en-US" b="1" dirty="0"/>
          </a:p>
        </p:txBody>
      </p:sp>
      <p:sp>
        <p:nvSpPr>
          <p:cNvPr id="3" name="Content Placeholder 2"/>
          <p:cNvSpPr>
            <a:spLocks noGrp="1"/>
          </p:cNvSpPr>
          <p:nvPr>
            <p:ph idx="1"/>
          </p:nvPr>
        </p:nvSpPr>
        <p:spPr/>
        <p:txBody>
          <a:bodyPr>
            <a:normAutofit/>
          </a:bodyPr>
          <a:lstStyle/>
          <a:p>
            <a:pPr lvl="1"/>
            <a:r>
              <a:rPr lang="en-US" sz="3200" dirty="0" smtClean="0"/>
              <a:t>Hold annual youth community service</a:t>
            </a:r>
          </a:p>
          <a:p>
            <a:pPr lvl="1"/>
            <a:r>
              <a:rPr lang="en-US" sz="3200" dirty="0" smtClean="0"/>
              <a:t>Hold evangelistic campaigns prior to the annual youth weeks of prayer</a:t>
            </a:r>
          </a:p>
          <a:p>
            <a:pPr lvl="1"/>
            <a:r>
              <a:rPr lang="en-US" sz="3200" dirty="0" smtClean="0"/>
              <a:t>Encourage youth to conduct weekly Bible studies with non church members</a:t>
            </a:r>
          </a:p>
          <a:p>
            <a:pPr lvl="1"/>
            <a:r>
              <a:rPr lang="en-US" sz="3200" dirty="0" smtClean="0"/>
              <a:t>Have annual Bible and Spirit of Prophecy reading plan </a:t>
            </a:r>
          </a:p>
          <a:p>
            <a:pPr lvl="1"/>
            <a:r>
              <a:rPr lang="en-US" sz="3200" dirty="0" smtClean="0"/>
              <a:t>Give annual goals for baptism</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4400" b="1" i="1" dirty="0" smtClean="0"/>
              <a:t>4. To help the youth to be self-supportive</a:t>
            </a:r>
            <a:r>
              <a:rPr lang="en-US" sz="4400" b="1" dirty="0" smtClean="0"/>
              <a:t/>
            </a:r>
            <a:br>
              <a:rPr lang="en-US" sz="4400" b="1" dirty="0" smtClean="0"/>
            </a:br>
            <a:endParaRPr lang="en-US" b="1" dirty="0"/>
          </a:p>
        </p:txBody>
      </p:sp>
      <p:sp>
        <p:nvSpPr>
          <p:cNvPr id="3" name="Content Placeholder 2"/>
          <p:cNvSpPr>
            <a:spLocks noGrp="1"/>
          </p:cNvSpPr>
          <p:nvPr>
            <p:ph idx="1"/>
          </p:nvPr>
        </p:nvSpPr>
        <p:spPr/>
        <p:txBody>
          <a:bodyPr/>
          <a:lstStyle/>
          <a:p>
            <a:pPr lvl="1"/>
            <a:r>
              <a:rPr lang="en-US" sz="3600" dirty="0" smtClean="0"/>
              <a:t>Hold career workshops annually</a:t>
            </a:r>
          </a:p>
          <a:p>
            <a:pPr lvl="1"/>
            <a:r>
              <a:rPr lang="en-US" sz="3600" dirty="0" smtClean="0"/>
              <a:t>Conduct annual entrepreneurship seminars</a:t>
            </a:r>
          </a:p>
          <a:p>
            <a:pPr lvl="1"/>
            <a:r>
              <a:rPr lang="en-US" sz="3600" dirty="0" smtClean="0"/>
              <a:t>Have motivational talks during youth meetings</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7498080" cy="1143000"/>
          </a:xfrm>
        </p:spPr>
        <p:txBody>
          <a:bodyPr>
            <a:normAutofit fontScale="90000"/>
          </a:bodyPr>
          <a:lstStyle/>
          <a:p>
            <a:pPr lvl="0"/>
            <a:r>
              <a:rPr lang="en-US" sz="4000" b="1" i="1" dirty="0" smtClean="0"/>
              <a:t>5. To encourage the youth to take an active role in infrastructure development</a:t>
            </a:r>
            <a:r>
              <a:rPr lang="en-US" sz="4000" dirty="0" smtClean="0"/>
              <a:t/>
            </a:r>
            <a:br>
              <a:rPr lang="en-US" sz="4000" dirty="0" smtClean="0"/>
            </a:br>
            <a:endParaRPr lang="en-US" dirty="0"/>
          </a:p>
        </p:txBody>
      </p:sp>
      <p:sp>
        <p:nvSpPr>
          <p:cNvPr id="3" name="Content Placeholder 2"/>
          <p:cNvSpPr>
            <a:spLocks noGrp="1"/>
          </p:cNvSpPr>
          <p:nvPr>
            <p:ph idx="1"/>
          </p:nvPr>
        </p:nvSpPr>
        <p:spPr>
          <a:xfrm>
            <a:off x="1435608" y="2362200"/>
            <a:ext cx="7498080" cy="3886200"/>
          </a:xfrm>
        </p:spPr>
        <p:txBody>
          <a:bodyPr>
            <a:normAutofit/>
          </a:bodyPr>
          <a:lstStyle/>
          <a:p>
            <a:pPr lvl="1"/>
            <a:r>
              <a:rPr lang="en-US" sz="4000" dirty="0" smtClean="0"/>
              <a:t>Help the youth identify their spiritual gifts</a:t>
            </a:r>
          </a:p>
          <a:p>
            <a:pPr lvl="1"/>
            <a:r>
              <a:rPr lang="en-US" sz="4000" dirty="0" smtClean="0"/>
              <a:t>Encourage churches to involve youth in all developmental committees</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seeking to reach these objectives the youth are called upon</a:t>
            </a:r>
            <a:br>
              <a:rPr lang="en-US" dirty="0" smtClean="0"/>
            </a:br>
            <a:endParaRPr lang="en-US" dirty="0"/>
          </a:p>
        </p:txBody>
      </p:sp>
      <p:sp>
        <p:nvSpPr>
          <p:cNvPr id="3" name="Content Placeholder 2"/>
          <p:cNvSpPr>
            <a:spLocks noGrp="1"/>
          </p:cNvSpPr>
          <p:nvPr>
            <p:ph idx="1"/>
          </p:nvPr>
        </p:nvSpPr>
        <p:spPr>
          <a:xfrm>
            <a:off x="1143000" y="1447800"/>
            <a:ext cx="7790688" cy="5105400"/>
          </a:xfrm>
        </p:spPr>
        <p:txBody>
          <a:bodyPr>
            <a:normAutofit lnSpcReduction="10000"/>
          </a:bodyPr>
          <a:lstStyle/>
          <a:p>
            <a:r>
              <a:rPr lang="en-US" dirty="0" smtClean="0"/>
              <a:t>to pray together</a:t>
            </a:r>
          </a:p>
          <a:p>
            <a:r>
              <a:rPr lang="en-US" dirty="0" smtClean="0"/>
              <a:t>to study the Word together</a:t>
            </a:r>
          </a:p>
          <a:p>
            <a:r>
              <a:rPr lang="en-US" dirty="0" smtClean="0"/>
              <a:t>to fellowship together in Christian social interaction</a:t>
            </a:r>
          </a:p>
          <a:p>
            <a:r>
              <a:rPr lang="en-US" dirty="0" smtClean="0"/>
              <a:t>to act together in small groups to carry out well-laid plans for witnessing</a:t>
            </a:r>
          </a:p>
          <a:p>
            <a:r>
              <a:rPr lang="en-US" dirty="0" smtClean="0"/>
              <a:t>to develop tact and skill and talent in the Masters’ service</a:t>
            </a:r>
          </a:p>
          <a:p>
            <a:r>
              <a:rPr lang="en-US" dirty="0" smtClean="0"/>
              <a:t>to encourage one another in spiritual growth</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Functions of Youth Ministry</a:t>
            </a:r>
            <a:br>
              <a:rPr lang="en-US" b="1" dirty="0" smtClean="0"/>
            </a:br>
            <a:r>
              <a:rPr lang="en-US" sz="2200" b="1" dirty="0" smtClean="0"/>
              <a:t>P&amp;EHYM</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pPr>
              <a:buNone/>
            </a:pPr>
            <a:r>
              <a:rPr lang="en-US" dirty="0" smtClean="0"/>
              <a:t>1. To raise the level of the devotional life of the individual young person.</a:t>
            </a:r>
          </a:p>
          <a:p>
            <a:pPr>
              <a:buNone/>
            </a:pPr>
            <a:r>
              <a:rPr lang="en-US" dirty="0" smtClean="0"/>
              <a:t>2. To lift up the standard of attainment of the youth.</a:t>
            </a:r>
          </a:p>
          <a:p>
            <a:pPr>
              <a:buNone/>
            </a:pPr>
            <a:r>
              <a:rPr lang="en-US" dirty="0" smtClean="0"/>
              <a:t>3. To educate and train for service.</a:t>
            </a:r>
          </a:p>
          <a:p>
            <a:pPr>
              <a:buNone/>
            </a:pPr>
            <a:r>
              <a:rPr lang="en-US" dirty="0" smtClean="0"/>
              <a:t>4. To provide opportunities for outreach and service.</a:t>
            </a:r>
          </a:p>
          <a:p>
            <a:pPr>
              <a:buNone/>
            </a:pPr>
            <a:r>
              <a:rPr lang="en-US" dirty="0" smtClean="0"/>
              <a:t>5. To teach the principles of stewardship.</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Meeting the Church Needs of Youth</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Energy</a:t>
            </a:r>
            <a:r>
              <a:rPr lang="en-US" dirty="0" smtClean="0"/>
              <a:t>.  A more energetic, faster-paced service makes us feel like the congregation really believes.</a:t>
            </a:r>
          </a:p>
          <a:p>
            <a:r>
              <a:rPr lang="en-US" b="1" dirty="0" smtClean="0"/>
              <a:t>Informality</a:t>
            </a:r>
            <a:r>
              <a:rPr lang="en-US" dirty="0" smtClean="0"/>
              <a:t>. Youth like to be </a:t>
            </a:r>
            <a:r>
              <a:rPr lang="en-US" dirty="0" err="1" smtClean="0"/>
              <a:t>Acomfortable</a:t>
            </a:r>
            <a:r>
              <a:rPr lang="en-US" dirty="0" smtClean="0"/>
              <a:t>, not uptight.</a:t>
            </a:r>
          </a:p>
          <a:p>
            <a:r>
              <a:rPr lang="en-US" b="1" dirty="0" smtClean="0"/>
              <a:t>Creativity</a:t>
            </a:r>
            <a:r>
              <a:rPr lang="en-US" dirty="0" smtClean="0"/>
              <a:t>. Try something </a:t>
            </a:r>
            <a:r>
              <a:rPr lang="en-US" dirty="0" err="1" smtClean="0"/>
              <a:t>new.change</a:t>
            </a:r>
            <a:r>
              <a:rPr lang="en-US" dirty="0" smtClean="0"/>
              <a:t> the routine.</a:t>
            </a:r>
          </a:p>
          <a:p>
            <a:r>
              <a:rPr lang="en-US" b="1" dirty="0" smtClean="0"/>
              <a:t>Practicality</a:t>
            </a:r>
            <a:r>
              <a:rPr lang="en-US" dirty="0" smtClean="0"/>
              <a:t>. Youth want a service that gives them something they can apply to their everyday lives.</a:t>
            </a:r>
          </a:p>
          <a:p>
            <a:r>
              <a:rPr lang="en-US" b="1" dirty="0" smtClean="0"/>
              <a:t>Challenge</a:t>
            </a:r>
            <a:r>
              <a:rPr lang="en-US" dirty="0" smtClean="0"/>
              <a:t>. We </a:t>
            </a:r>
            <a:r>
              <a:rPr lang="en-US" dirty="0" err="1" smtClean="0"/>
              <a:t>dont</a:t>
            </a:r>
            <a:r>
              <a:rPr lang="en-US" dirty="0" smtClean="0"/>
              <a:t> want pat answers and </a:t>
            </a:r>
            <a:r>
              <a:rPr lang="en-US" dirty="0" err="1" smtClean="0"/>
              <a:t>cliches</a:t>
            </a:r>
            <a:r>
              <a:rPr lang="en-US" dirty="0" smtClean="0"/>
              <a:t>. We want to think about this, find the principles, be challenged.</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81000"/>
            <a:ext cx="7790688" cy="6248400"/>
          </a:xfrm>
        </p:spPr>
        <p:txBody>
          <a:bodyPr>
            <a:noAutofit/>
          </a:bodyPr>
          <a:lstStyle/>
          <a:p>
            <a:r>
              <a:rPr lang="en-US" sz="3000" b="1" dirty="0" smtClean="0"/>
              <a:t>Relevancy</a:t>
            </a:r>
            <a:r>
              <a:rPr lang="en-US" sz="3000" dirty="0" smtClean="0"/>
              <a:t>. Choose illustrations that come from the world youth are familiar with, not only from the adult world.</a:t>
            </a:r>
          </a:p>
          <a:p>
            <a:r>
              <a:rPr lang="en-US" sz="3000" b="1" dirty="0" smtClean="0"/>
              <a:t>Sincerity</a:t>
            </a:r>
            <a:r>
              <a:rPr lang="en-US" sz="3000" dirty="0" smtClean="0"/>
              <a:t>. We </a:t>
            </a:r>
            <a:r>
              <a:rPr lang="en-US" sz="3000" dirty="0" err="1" smtClean="0"/>
              <a:t>dont</a:t>
            </a:r>
            <a:r>
              <a:rPr lang="en-US" sz="3000" dirty="0" smtClean="0"/>
              <a:t> mind sincere emotion. We want the message to come from the heart.</a:t>
            </a:r>
          </a:p>
          <a:p>
            <a:r>
              <a:rPr lang="en-US" sz="3000" b="1" dirty="0" smtClean="0"/>
              <a:t>Contemporary. </a:t>
            </a:r>
            <a:r>
              <a:rPr lang="en-US" sz="3000" dirty="0" smtClean="0"/>
              <a:t>Use current music and language youth understand.</a:t>
            </a:r>
          </a:p>
          <a:p>
            <a:r>
              <a:rPr lang="en-US" sz="3000" b="1" dirty="0" smtClean="0"/>
              <a:t>Uplifting</a:t>
            </a:r>
            <a:r>
              <a:rPr lang="en-US" sz="3000" dirty="0" smtClean="0"/>
              <a:t>. We definitely want to leave church with hope and peace and a closer walk with God.</a:t>
            </a:r>
          </a:p>
          <a:p>
            <a:r>
              <a:rPr lang="en-US" sz="3000" b="1" dirty="0" smtClean="0"/>
              <a:t>Variety</a:t>
            </a:r>
            <a:r>
              <a:rPr lang="en-US" sz="3000" dirty="0" smtClean="0"/>
              <a:t>. Youth like different approaches, different styles, even different locations for worship.</a:t>
            </a:r>
            <a:endParaRPr lang="en-US" sz="3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35608" y="1981200"/>
            <a:ext cx="6717792" cy="4267200"/>
          </a:xfrm>
        </p:spPr>
        <p:txBody>
          <a:bodyPr>
            <a:normAutofit/>
          </a:bodyPr>
          <a:lstStyle/>
          <a:p>
            <a:pPr algn="ctr"/>
            <a:r>
              <a:rPr lang="en-US" sz="9600" dirty="0" smtClean="0"/>
              <a:t>LC YOUTH GOALS</a:t>
            </a:r>
            <a:endParaRPr lang="en-US" sz="9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Main Goal</a:t>
            </a:r>
            <a:endParaRPr lang="en-US" dirty="0"/>
          </a:p>
        </p:txBody>
      </p:sp>
      <p:sp>
        <p:nvSpPr>
          <p:cNvPr id="3" name="Content Placeholder 2"/>
          <p:cNvSpPr>
            <a:spLocks noGrp="1"/>
          </p:cNvSpPr>
          <p:nvPr>
            <p:ph idx="1"/>
          </p:nvPr>
        </p:nvSpPr>
        <p:spPr/>
        <p:txBody>
          <a:bodyPr>
            <a:normAutofit/>
          </a:bodyPr>
          <a:lstStyle/>
          <a:p>
            <a:r>
              <a:rPr lang="en-US" dirty="0" smtClean="0">
                <a:latin typeface="+mj-lt"/>
              </a:rPr>
              <a:t>“The goal is to involve all youth in activities that will </a:t>
            </a:r>
            <a:r>
              <a:rPr lang="en-US" u="sng" dirty="0" smtClean="0">
                <a:latin typeface="+mj-lt"/>
              </a:rPr>
              <a:t>tie them closer to the church and train them for Christian service</a:t>
            </a:r>
            <a:r>
              <a:rPr lang="en-US" dirty="0" smtClean="0">
                <a:latin typeface="+mj-lt"/>
              </a:rPr>
              <a:t>. </a:t>
            </a:r>
            <a:r>
              <a:rPr lang="en-US" i="1" dirty="0" smtClean="0">
                <a:latin typeface="+mj-lt"/>
              </a:rPr>
              <a:t>(Church Manual, pp 100-101)</a:t>
            </a:r>
            <a:r>
              <a:rPr lang="en-US" dirty="0" smtClean="0">
                <a:latin typeface="+mj-lt"/>
              </a:rPr>
              <a:t> </a:t>
            </a:r>
          </a:p>
          <a:p>
            <a:r>
              <a:rPr lang="en-US" dirty="0" smtClean="0">
                <a:latin typeface="+mj-lt"/>
              </a:rPr>
              <a:t>The apostle Paul wrote to Timothy, “Let no one despise your youth, but </a:t>
            </a:r>
            <a:r>
              <a:rPr lang="en-US" b="1" i="1" dirty="0" smtClean="0">
                <a:latin typeface="+mj-lt"/>
              </a:rPr>
              <a:t>be an example to the believers</a:t>
            </a:r>
            <a:r>
              <a:rPr lang="en-US" dirty="0" smtClean="0">
                <a:latin typeface="+mj-lt"/>
              </a:rPr>
              <a:t> in </a:t>
            </a:r>
            <a:r>
              <a:rPr lang="en-US" u="sng" dirty="0" smtClean="0">
                <a:latin typeface="+mj-lt"/>
              </a:rPr>
              <a:t>word</a:t>
            </a:r>
            <a:r>
              <a:rPr lang="en-US" dirty="0" smtClean="0">
                <a:latin typeface="+mj-lt"/>
              </a:rPr>
              <a:t>, in </a:t>
            </a:r>
            <a:r>
              <a:rPr lang="en-US" u="sng" dirty="0" smtClean="0">
                <a:latin typeface="+mj-lt"/>
              </a:rPr>
              <a:t>conduct</a:t>
            </a:r>
            <a:r>
              <a:rPr lang="en-US" dirty="0" smtClean="0">
                <a:latin typeface="+mj-lt"/>
              </a:rPr>
              <a:t>, in </a:t>
            </a:r>
            <a:r>
              <a:rPr lang="en-US" u="sng" dirty="0" smtClean="0">
                <a:latin typeface="+mj-lt"/>
              </a:rPr>
              <a:t>love</a:t>
            </a:r>
            <a:r>
              <a:rPr lang="en-US" dirty="0" smtClean="0">
                <a:latin typeface="+mj-lt"/>
              </a:rPr>
              <a:t>, in </a:t>
            </a:r>
            <a:r>
              <a:rPr lang="en-US" u="sng" dirty="0" smtClean="0">
                <a:latin typeface="+mj-lt"/>
              </a:rPr>
              <a:t>spirit</a:t>
            </a:r>
            <a:r>
              <a:rPr lang="en-US" dirty="0" smtClean="0">
                <a:latin typeface="+mj-lt"/>
              </a:rPr>
              <a:t>, in </a:t>
            </a:r>
            <a:r>
              <a:rPr lang="en-US" u="sng" dirty="0" smtClean="0">
                <a:latin typeface="+mj-lt"/>
              </a:rPr>
              <a:t>faith</a:t>
            </a:r>
            <a:r>
              <a:rPr lang="en-US" dirty="0" smtClean="0">
                <a:latin typeface="+mj-lt"/>
              </a:rPr>
              <a:t>, in </a:t>
            </a:r>
            <a:r>
              <a:rPr lang="en-US" u="sng" dirty="0" smtClean="0">
                <a:latin typeface="+mj-lt"/>
              </a:rPr>
              <a:t>purity</a:t>
            </a:r>
            <a:r>
              <a:rPr lang="en-US" dirty="0" smtClean="0">
                <a:latin typeface="+mj-lt"/>
              </a:rPr>
              <a:t>” </a:t>
            </a:r>
            <a:r>
              <a:rPr lang="en-US" b="1" i="1" dirty="0" smtClean="0">
                <a:latin typeface="+mj-lt"/>
              </a:rPr>
              <a:t>(I Timothy 4:12)</a:t>
            </a:r>
            <a:endParaRPr lang="en-US" dirty="0" smtClean="0">
              <a:latin typeface="+mj-lt"/>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Expounded</a:t>
            </a:r>
            <a:endParaRPr lang="en-US" dirty="0"/>
          </a:p>
        </p:txBody>
      </p:sp>
      <p:sp>
        <p:nvSpPr>
          <p:cNvPr id="3" name="Content Placeholder 2"/>
          <p:cNvSpPr>
            <a:spLocks noGrp="1"/>
          </p:cNvSpPr>
          <p:nvPr>
            <p:ph idx="1"/>
          </p:nvPr>
        </p:nvSpPr>
        <p:spPr/>
        <p:txBody>
          <a:bodyPr/>
          <a:lstStyle/>
          <a:p>
            <a:pPr marL="742950" lvl="0" indent="-742950">
              <a:buAutoNum type="arabicPeriod"/>
            </a:pPr>
            <a:r>
              <a:rPr lang="en-US" sz="3600" dirty="0" smtClean="0">
                <a:latin typeface="+mj-lt"/>
              </a:rPr>
              <a:t>To increase the number of clubs year by year</a:t>
            </a:r>
          </a:p>
          <a:p>
            <a:pPr marL="742950" lvl="0" indent="-742950">
              <a:buAutoNum type="arabicPeriod"/>
            </a:pPr>
            <a:r>
              <a:rPr lang="en-US" sz="3600" dirty="0" smtClean="0">
                <a:latin typeface="+mj-lt"/>
              </a:rPr>
              <a:t>To increase the membership every year</a:t>
            </a:r>
          </a:p>
          <a:p>
            <a:pPr marL="742950" lvl="0" indent="-742950">
              <a:buAutoNum type="arabicPeriod"/>
            </a:pPr>
            <a:r>
              <a:rPr lang="en-US" sz="3600" dirty="0" smtClean="0">
                <a:latin typeface="+mj-lt"/>
              </a:rPr>
              <a:t>Each district to conduct at least one leadership seminar every year</a:t>
            </a:r>
          </a:p>
          <a:p>
            <a:pPr marL="742950" lvl="0" indent="-742950">
              <a:buAutoNum type="arabicPeriod"/>
            </a:pPr>
            <a:r>
              <a:rPr lang="en-US" sz="3600" dirty="0" smtClean="0">
                <a:latin typeface="+mj-lt"/>
              </a:rPr>
              <a:t>Every member to read one chapter of the Bible every day</a:t>
            </a:r>
          </a:p>
          <a:p>
            <a:endParaRPr lang="en-US"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Introduction</a:t>
            </a:r>
            <a:endParaRPr lang="en-US" sz="6600" dirty="0"/>
          </a:p>
        </p:txBody>
      </p:sp>
      <p:sp>
        <p:nvSpPr>
          <p:cNvPr id="3" name="Content Placeholder 2"/>
          <p:cNvSpPr>
            <a:spLocks noGrp="1"/>
          </p:cNvSpPr>
          <p:nvPr>
            <p:ph idx="1"/>
          </p:nvPr>
        </p:nvSpPr>
        <p:spPr/>
        <p:txBody>
          <a:bodyPr>
            <a:normAutofit fontScale="92500"/>
          </a:bodyPr>
          <a:lstStyle/>
          <a:p>
            <a:r>
              <a:rPr lang="en-US" sz="6000" dirty="0" smtClean="0"/>
              <a:t>Definition: Youth is “the period from childhood to maturity.” </a:t>
            </a:r>
            <a:r>
              <a:rPr lang="en-US" sz="6000" b="1" i="1" dirty="0" smtClean="0"/>
              <a:t>(</a:t>
            </a:r>
            <a:r>
              <a:rPr lang="en-US" sz="4400" b="1" i="1" dirty="0" smtClean="0">
                <a:solidFill>
                  <a:srgbClr val="FF0000"/>
                </a:solidFill>
              </a:rPr>
              <a:t>The New Webster’s Library of Practical Information, p. 504). </a:t>
            </a:r>
            <a:endParaRPr lang="en-US" sz="6000"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Revived by His Word Emphasis</a:t>
            </a:r>
            <a:endParaRPr lang="en-US" dirty="0"/>
          </a:p>
        </p:txBody>
      </p:sp>
      <p:pic>
        <p:nvPicPr>
          <p:cNvPr id="1026" name="Picture 2" descr="C:\Users\Harmony\Downloads\Picsa\Plug in.jpg"/>
          <p:cNvPicPr>
            <a:picLocks noGrp="1" noChangeAspect="1" noChangeArrowheads="1"/>
          </p:cNvPicPr>
          <p:nvPr>
            <p:ph idx="1"/>
          </p:nvPr>
        </p:nvPicPr>
        <p:blipFill>
          <a:blip r:embed="rId2" cstate="print"/>
          <a:srcRect/>
          <a:stretch>
            <a:fillRect/>
          </a:stretch>
        </p:blipFill>
        <p:spPr bwMode="auto">
          <a:xfrm>
            <a:off x="2209800" y="1524000"/>
            <a:ext cx="5638800" cy="49530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7790688" cy="5791200"/>
          </a:xfrm>
        </p:spPr>
        <p:txBody>
          <a:bodyPr>
            <a:normAutofit fontScale="92500" lnSpcReduction="10000"/>
          </a:bodyPr>
          <a:lstStyle/>
          <a:p>
            <a:pPr marL="742950" lvl="0" indent="-742950">
              <a:buFont typeface="+mj-lt"/>
              <a:buAutoNum type="arabicPeriod" startAt="6"/>
            </a:pPr>
            <a:r>
              <a:rPr lang="en-US" sz="4000" dirty="0" smtClean="0">
                <a:latin typeface="+mj-lt"/>
              </a:rPr>
              <a:t>Every member to </a:t>
            </a:r>
            <a:r>
              <a:rPr lang="en-US" sz="4000" u="sng" dirty="0" smtClean="0">
                <a:latin typeface="+mj-lt"/>
              </a:rPr>
              <a:t>read</a:t>
            </a:r>
            <a:r>
              <a:rPr lang="en-US" sz="4000" dirty="0" smtClean="0">
                <a:latin typeface="+mj-lt"/>
              </a:rPr>
              <a:t> one book every quarter</a:t>
            </a:r>
          </a:p>
          <a:p>
            <a:pPr marL="742950" lvl="0" indent="-742950">
              <a:buAutoNum type="arabicPeriod" startAt="6"/>
            </a:pPr>
            <a:r>
              <a:rPr lang="en-US" sz="4000" dirty="0" smtClean="0">
                <a:latin typeface="+mj-lt"/>
              </a:rPr>
              <a:t>Each district to </a:t>
            </a:r>
            <a:r>
              <a:rPr lang="en-US" sz="4000" u="sng" dirty="0" smtClean="0">
                <a:latin typeface="+mj-lt"/>
              </a:rPr>
              <a:t>baptize</a:t>
            </a:r>
            <a:r>
              <a:rPr lang="en-US" sz="4000" dirty="0" smtClean="0">
                <a:latin typeface="+mj-lt"/>
              </a:rPr>
              <a:t> at least 200 souls every year though youth activities such as YWOSE, public and personal witnessing</a:t>
            </a:r>
          </a:p>
          <a:p>
            <a:pPr marL="742950" lvl="0" indent="-742950">
              <a:buAutoNum type="arabicPeriod" startAt="6"/>
            </a:pPr>
            <a:r>
              <a:rPr lang="en-US" sz="4000" dirty="0" smtClean="0">
                <a:latin typeface="+mj-lt"/>
              </a:rPr>
              <a:t>Each district to </a:t>
            </a:r>
            <a:r>
              <a:rPr lang="en-US" sz="4000" u="sng" dirty="0" smtClean="0">
                <a:latin typeface="+mj-lt"/>
              </a:rPr>
              <a:t>invest</a:t>
            </a:r>
            <a:r>
              <a:rPr lang="en-US" sz="4000" dirty="0" smtClean="0">
                <a:latin typeface="+mj-lt"/>
              </a:rPr>
              <a:t> at least </a:t>
            </a:r>
            <a:r>
              <a:rPr lang="en-US" sz="4000" u="sng" dirty="0" smtClean="0">
                <a:latin typeface="+mj-lt"/>
              </a:rPr>
              <a:t>100</a:t>
            </a:r>
            <a:r>
              <a:rPr lang="en-US" sz="4000" dirty="0" smtClean="0">
                <a:latin typeface="+mj-lt"/>
              </a:rPr>
              <a:t> members every year in all the clubs</a:t>
            </a:r>
          </a:p>
          <a:p>
            <a:pPr marL="742950" lvl="0" indent="-742950">
              <a:buAutoNum type="arabicPeriod" startAt="6"/>
            </a:pPr>
            <a:r>
              <a:rPr lang="en-US" sz="4000" dirty="0" smtClean="0">
                <a:latin typeface="+mj-lt"/>
              </a:rPr>
              <a:t>Each district to </a:t>
            </a:r>
            <a:r>
              <a:rPr lang="en-US" sz="4000" u="sng" dirty="0" smtClean="0">
                <a:latin typeface="+mj-lt"/>
              </a:rPr>
              <a:t>invest</a:t>
            </a:r>
            <a:r>
              <a:rPr lang="en-US" sz="4000" dirty="0" smtClean="0">
                <a:latin typeface="+mj-lt"/>
              </a:rPr>
              <a:t> at least five Master Guides every year</a:t>
            </a:r>
            <a:endParaRPr lang="en-US" sz="4400" dirty="0" smtClean="0">
              <a:latin typeface="+mj-lt"/>
            </a:endParaRP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85800"/>
            <a:ext cx="7790688" cy="5562600"/>
          </a:xfrm>
        </p:spPr>
        <p:txBody>
          <a:bodyPr>
            <a:normAutofit lnSpcReduction="10000"/>
          </a:bodyPr>
          <a:lstStyle/>
          <a:p>
            <a:pPr marL="742950" lvl="0" indent="-742950">
              <a:buFont typeface="+mj-lt"/>
              <a:buAutoNum type="arabicPeriod" startAt="10"/>
            </a:pPr>
            <a:r>
              <a:rPr lang="en-US" sz="3600" dirty="0" smtClean="0">
                <a:latin typeface="+mj-lt"/>
              </a:rPr>
              <a:t>To come up with a Conference Drill Squad by the beginning of 2014</a:t>
            </a:r>
          </a:p>
          <a:p>
            <a:pPr marL="742950" lvl="0" indent="-742950">
              <a:buAutoNum type="arabicPeriod" startAt="10"/>
            </a:pPr>
            <a:r>
              <a:rPr lang="en-US" sz="3600" dirty="0" smtClean="0">
                <a:latin typeface="+mj-lt"/>
              </a:rPr>
              <a:t>All districts to have </a:t>
            </a:r>
            <a:r>
              <a:rPr lang="en-US" sz="3600" u="sng" dirty="0" smtClean="0">
                <a:latin typeface="+mj-lt"/>
              </a:rPr>
              <a:t>correct</a:t>
            </a:r>
            <a:r>
              <a:rPr lang="en-US" sz="3600" dirty="0" smtClean="0">
                <a:latin typeface="+mj-lt"/>
              </a:rPr>
              <a:t> materials/insignias/uniforms for all clubs – Contact the Director</a:t>
            </a:r>
          </a:p>
          <a:p>
            <a:pPr marL="742950" lvl="0" indent="-742950">
              <a:buAutoNum type="arabicPeriod" startAt="10"/>
            </a:pPr>
            <a:r>
              <a:rPr lang="en-US" sz="3600" dirty="0" smtClean="0">
                <a:latin typeface="+mj-lt"/>
              </a:rPr>
              <a:t>All clubs to strictly follow the syllabus and have investitures accordingly</a:t>
            </a:r>
          </a:p>
          <a:p>
            <a:pPr marL="742950" lvl="0" indent="-742950">
              <a:buAutoNum type="arabicPeriod" startAt="10"/>
            </a:pPr>
            <a:r>
              <a:rPr lang="en-US" sz="3600" dirty="0" smtClean="0">
                <a:latin typeface="+mj-lt"/>
              </a:rPr>
              <a:t>All camps to have educative and well balanced fellowship components</a:t>
            </a:r>
          </a:p>
          <a:p>
            <a:pPr>
              <a:buNone/>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Harmony\Downloads\PICS\High Heels.jpg"/>
          <p:cNvPicPr>
            <a:picLocks noGrp="1" noChangeAspect="1" noChangeArrowheads="1"/>
          </p:cNvPicPr>
          <p:nvPr>
            <p:ph idx="1"/>
          </p:nvPr>
        </p:nvPicPr>
        <p:blipFill>
          <a:blip r:embed="rId2" cstate="print"/>
          <a:srcRect/>
          <a:stretch>
            <a:fillRect/>
          </a:stretch>
        </p:blipFill>
        <p:spPr bwMode="auto">
          <a:xfrm>
            <a:off x="1219200" y="3200400"/>
            <a:ext cx="7924800" cy="3505200"/>
          </a:xfrm>
          <a:prstGeom prst="rect">
            <a:avLst/>
          </a:prstGeom>
          <a:noFill/>
        </p:spPr>
      </p:pic>
      <p:pic>
        <p:nvPicPr>
          <p:cNvPr id="3075" name="Picture 3" descr="C:\Users\Harmony\Downloads\PICS\Apple.jpg"/>
          <p:cNvPicPr>
            <a:picLocks noChangeAspect="1" noChangeArrowheads="1"/>
          </p:cNvPicPr>
          <p:nvPr/>
        </p:nvPicPr>
        <p:blipFill>
          <a:blip r:embed="rId3" cstate="print"/>
          <a:srcRect/>
          <a:stretch>
            <a:fillRect/>
          </a:stretch>
        </p:blipFill>
        <p:spPr bwMode="auto">
          <a:xfrm>
            <a:off x="990600" y="0"/>
            <a:ext cx="8153400" cy="280035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098" name="Picture 2" descr="C:\Users\Harmony\Downloads\Phemmy\Irene Village Mall_files\facebook.jpg"/>
          <p:cNvPicPr>
            <a:picLocks noGrp="1" noChangeAspect="1" noChangeArrowheads="1"/>
          </p:cNvPicPr>
          <p:nvPr>
            <p:ph idx="1"/>
          </p:nvPr>
        </p:nvPicPr>
        <p:blipFill>
          <a:blip r:embed="rId2" cstate="print"/>
          <a:srcRect/>
          <a:stretch>
            <a:fillRect/>
          </a:stretch>
        </p:blipFill>
        <p:spPr bwMode="auto">
          <a:xfrm>
            <a:off x="1905000" y="228600"/>
            <a:ext cx="6248400" cy="2857500"/>
          </a:xfrm>
          <a:prstGeom prst="rect">
            <a:avLst/>
          </a:prstGeom>
          <a:noFill/>
        </p:spPr>
      </p:pic>
      <p:pic>
        <p:nvPicPr>
          <p:cNvPr id="1026" name="Picture 2" descr="C:\Users\Harmony\Downloads\AY\images (1).jpg"/>
          <p:cNvPicPr>
            <a:picLocks noChangeAspect="1" noChangeArrowheads="1"/>
          </p:cNvPicPr>
          <p:nvPr/>
        </p:nvPicPr>
        <p:blipFill>
          <a:blip r:embed="rId3" cstate="print"/>
          <a:srcRect/>
          <a:stretch>
            <a:fillRect/>
          </a:stretch>
        </p:blipFill>
        <p:spPr bwMode="auto">
          <a:xfrm>
            <a:off x="6477000" y="4038600"/>
            <a:ext cx="2143125" cy="2143125"/>
          </a:xfrm>
          <a:prstGeom prst="rect">
            <a:avLst/>
          </a:prstGeom>
          <a:noFill/>
        </p:spPr>
      </p:pic>
      <p:pic>
        <p:nvPicPr>
          <p:cNvPr id="1027" name="Picture 3" descr="C:\Users\Harmony\Desktop\SDA BC\Downloads\Annee-s-de-tous-les-dangers,13291_files\twitter.png"/>
          <p:cNvPicPr>
            <a:picLocks noChangeAspect="1" noChangeArrowheads="1"/>
          </p:cNvPicPr>
          <p:nvPr/>
        </p:nvPicPr>
        <p:blipFill>
          <a:blip r:embed="rId4" cstate="print"/>
          <a:srcRect/>
          <a:stretch>
            <a:fillRect/>
          </a:stretch>
        </p:blipFill>
        <p:spPr bwMode="auto">
          <a:xfrm>
            <a:off x="1295400" y="3581400"/>
            <a:ext cx="4953008" cy="1143000"/>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96646" indent="-514350">
              <a:buNone/>
            </a:pPr>
            <a:r>
              <a:rPr lang="en-US" dirty="0" smtClean="0">
                <a:solidFill>
                  <a:schemeClr val="accent1">
                    <a:lumMod val="60000"/>
                    <a:lumOff val="40000"/>
                  </a:schemeClr>
                </a:solidFill>
              </a:rPr>
              <a:t>13. </a:t>
            </a:r>
            <a:r>
              <a:rPr lang="en-US" dirty="0" smtClean="0"/>
              <a:t>To ensure, and observe a 100% adherence to report requirements by churches and districts e.g. Quarterly Reports; YWOSE Reports; and Other Surveys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15962"/>
          </a:xfrm>
        </p:spPr>
        <p:txBody>
          <a:bodyPr>
            <a:normAutofit fontScale="90000"/>
          </a:bodyPr>
          <a:lstStyle/>
          <a:p>
            <a:r>
              <a:rPr lang="en-US" dirty="0" smtClean="0"/>
              <a:t>Conclusion:</a:t>
            </a:r>
            <a:endParaRPr lang="en-US" dirty="0"/>
          </a:p>
        </p:txBody>
      </p:sp>
      <p:sp>
        <p:nvSpPr>
          <p:cNvPr id="3" name="Content Placeholder 2"/>
          <p:cNvSpPr>
            <a:spLocks noGrp="1"/>
          </p:cNvSpPr>
          <p:nvPr>
            <p:ph idx="1"/>
          </p:nvPr>
        </p:nvSpPr>
        <p:spPr>
          <a:xfrm>
            <a:off x="1435608" y="1143000"/>
            <a:ext cx="7498080" cy="5410200"/>
          </a:xfrm>
        </p:spPr>
        <p:txBody>
          <a:bodyPr>
            <a:normAutofit/>
          </a:bodyPr>
          <a:lstStyle/>
          <a:p>
            <a:r>
              <a:rPr lang="en-US" dirty="0" smtClean="0"/>
              <a:t>The primary purpose of Adventist youth ministry is to win, train, commission and hold the youth, ages 6-30. To fulfill this purpose, there is need for an active Youth Ministry that must have:</a:t>
            </a:r>
          </a:p>
          <a:p>
            <a:pPr>
              <a:buNone/>
            </a:pPr>
            <a:r>
              <a:rPr lang="en-US" dirty="0" smtClean="0"/>
              <a:t>1. An organization through which it works.</a:t>
            </a:r>
          </a:p>
          <a:p>
            <a:pPr>
              <a:buNone/>
            </a:pPr>
            <a:r>
              <a:rPr lang="en-US" dirty="0" smtClean="0"/>
              <a:t>2. Trained leadership to plan and lead in its activities.</a:t>
            </a:r>
          </a:p>
          <a:p>
            <a:pPr>
              <a:buNone/>
            </a:pPr>
            <a:r>
              <a:rPr lang="en-US" dirty="0" smtClean="0"/>
              <a:t>3. Materials with which to work.</a:t>
            </a:r>
          </a:p>
          <a:p>
            <a:pPr>
              <a:buNone/>
            </a:pPr>
            <a:r>
              <a:rPr lang="en-US" dirty="0" smtClean="0"/>
              <a:t>4.  A supporting constituency.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Never Forget</a:t>
            </a:r>
            <a:endParaRPr lang="en-US" dirty="0"/>
          </a:p>
        </p:txBody>
      </p:sp>
      <p:sp>
        <p:nvSpPr>
          <p:cNvPr id="3" name="Content Placeholder 2"/>
          <p:cNvSpPr>
            <a:spLocks noGrp="1"/>
          </p:cNvSpPr>
          <p:nvPr>
            <p:ph idx="1"/>
          </p:nvPr>
        </p:nvSpPr>
        <p:spPr>
          <a:xfrm>
            <a:off x="1371600" y="3048000"/>
            <a:ext cx="7498080" cy="3352800"/>
          </a:xfrm>
        </p:spPr>
        <p:txBody>
          <a:bodyPr>
            <a:normAutofit/>
          </a:bodyPr>
          <a:lstStyle/>
          <a:p>
            <a:pPr algn="ctr"/>
            <a:r>
              <a:rPr lang="en-US" sz="4000" dirty="0" smtClean="0"/>
              <a:t>To simply genuinely love the young people</a:t>
            </a:r>
            <a:endParaRPr lang="en-US" sz="4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590800"/>
            <a:ext cx="7498080" cy="1143000"/>
          </a:xfrm>
        </p:spPr>
        <p:txBody>
          <a:bodyPr>
            <a:noAutofit/>
          </a:bodyPr>
          <a:lstStyle/>
          <a:p>
            <a:pPr algn="ctr"/>
            <a:r>
              <a:rPr lang="en-US" sz="7200" dirty="0" smtClean="0"/>
              <a:t>CAMPUS MINISTRIES</a:t>
            </a:r>
            <a:endParaRPr lang="en-US" sz="72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CHAPLAINCY</a:t>
            </a:r>
            <a:endParaRPr lang="en-US" dirty="0"/>
          </a:p>
        </p:txBody>
      </p:sp>
      <p:sp>
        <p:nvSpPr>
          <p:cNvPr id="3" name="Content Placeholder 2"/>
          <p:cNvSpPr>
            <a:spLocks noGrp="1"/>
          </p:cNvSpPr>
          <p:nvPr>
            <p:ph idx="1"/>
          </p:nvPr>
        </p:nvSpPr>
        <p:spPr/>
        <p:txBody>
          <a:bodyPr>
            <a:normAutofit/>
          </a:bodyPr>
          <a:lstStyle/>
          <a:p>
            <a:r>
              <a:rPr lang="en-US" dirty="0" smtClean="0">
                <a:latin typeface="Aachen BT" pitchFamily="18" charset="0"/>
              </a:rPr>
              <a:t>A chaplain is “a priest, minister, rabbi, who serves a school, college, prison, or hospital or attached to the armed forces.” </a:t>
            </a:r>
            <a:r>
              <a:rPr lang="en-US" b="1" i="1" dirty="0" smtClean="0">
                <a:latin typeface="Aachen BT" pitchFamily="18" charset="0"/>
              </a:rPr>
              <a:t>(The new </a:t>
            </a:r>
            <a:r>
              <a:rPr lang="en-US" b="1" i="1" dirty="0" err="1" smtClean="0">
                <a:latin typeface="Aachen BT" pitchFamily="18" charset="0"/>
              </a:rPr>
              <a:t>webster’s</a:t>
            </a:r>
            <a:r>
              <a:rPr lang="en-US" b="1" i="1" dirty="0" smtClean="0">
                <a:latin typeface="Aachen BT" pitchFamily="18" charset="0"/>
              </a:rPr>
              <a:t> library of practical information, p. 64) </a:t>
            </a:r>
          </a:p>
          <a:p>
            <a:r>
              <a:rPr lang="en-US" dirty="0" smtClean="0">
                <a:latin typeface="Aachen BT" pitchFamily="18" charset="0"/>
              </a:rPr>
              <a:t>There are many types of chaplain ministry that need to be promoted.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Young people today are confronted with moral and ethical choices at a younger age than in past decades. They are tempted to partake of illicit drugs, alcohol, and/or tobacco. They are confronted with hard choices – whether or not to engage in pre-marital sex</a:t>
            </a:r>
          </a:p>
          <a:p>
            <a:r>
              <a:rPr lang="en-US" dirty="0" smtClean="0"/>
              <a:t>Youth Ministry positions itself to help young people</a:t>
            </a:r>
          </a:p>
          <a:p>
            <a:r>
              <a:rPr lang="en-US" dirty="0" smtClean="0"/>
              <a:t>It is a ministry conducted for the youth, with the youth, and by the youth</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600" dirty="0" smtClean="0">
                <a:latin typeface="Aachen BT" pitchFamily="18" charset="0"/>
              </a:rPr>
              <a:t>Some of these are as follows: </a:t>
            </a:r>
            <a:r>
              <a:rPr lang="en-US" sz="3600" dirty="0" smtClean="0">
                <a:solidFill>
                  <a:srgbClr val="C00000"/>
                </a:solidFill>
                <a:latin typeface="Aachen BT" pitchFamily="18" charset="0"/>
              </a:rPr>
              <a:t>military chaplaincy</a:t>
            </a:r>
            <a:r>
              <a:rPr lang="en-US" sz="3600" dirty="0" smtClean="0">
                <a:latin typeface="Aachen BT" pitchFamily="18" charset="0"/>
              </a:rPr>
              <a:t>, </a:t>
            </a:r>
            <a:r>
              <a:rPr lang="en-US" sz="3600" dirty="0" smtClean="0">
                <a:solidFill>
                  <a:srgbClr val="0070C0"/>
                </a:solidFill>
                <a:latin typeface="Aachen BT" pitchFamily="18" charset="0"/>
              </a:rPr>
              <a:t>health-care chaplaincy</a:t>
            </a:r>
            <a:r>
              <a:rPr lang="en-US" sz="3600" dirty="0" smtClean="0">
                <a:latin typeface="Aachen BT" pitchFamily="18" charset="0"/>
              </a:rPr>
              <a:t>, </a:t>
            </a:r>
            <a:r>
              <a:rPr lang="en-US" sz="3600" dirty="0" smtClean="0">
                <a:solidFill>
                  <a:srgbClr val="7030A0"/>
                </a:solidFill>
                <a:latin typeface="Aachen BT" pitchFamily="18" charset="0"/>
              </a:rPr>
              <a:t>workplace chaplaincy</a:t>
            </a:r>
            <a:r>
              <a:rPr lang="en-US" sz="3600" dirty="0" smtClean="0">
                <a:latin typeface="Aachen BT" pitchFamily="18" charset="0"/>
              </a:rPr>
              <a:t>, </a:t>
            </a:r>
            <a:r>
              <a:rPr lang="en-US" sz="3600" dirty="0" smtClean="0">
                <a:solidFill>
                  <a:srgbClr val="00B050"/>
                </a:solidFill>
                <a:latin typeface="Aachen BT" pitchFamily="18" charset="0"/>
              </a:rPr>
              <a:t>correctional and prison chaplaincy, </a:t>
            </a:r>
            <a:r>
              <a:rPr lang="en-US" sz="3600" dirty="0" smtClean="0">
                <a:solidFill>
                  <a:srgbClr val="FF0000"/>
                </a:solidFill>
                <a:latin typeface="Aachen BT" pitchFamily="18" charset="0"/>
              </a:rPr>
              <a:t>first-responder chaplaincy, </a:t>
            </a:r>
            <a:r>
              <a:rPr lang="en-US" sz="3600" dirty="0" smtClean="0">
                <a:solidFill>
                  <a:srgbClr val="0070C0"/>
                </a:solidFill>
                <a:latin typeface="Aachen BT" pitchFamily="18" charset="0"/>
              </a:rPr>
              <a:t>campus chaplaincy </a:t>
            </a:r>
            <a:r>
              <a:rPr lang="en-US" sz="3600" dirty="0" smtClean="0">
                <a:latin typeface="Aachen BT" pitchFamily="18" charset="0"/>
              </a:rPr>
              <a:t>and other chaplain specialties.</a:t>
            </a:r>
          </a:p>
          <a:p>
            <a:pPr>
              <a:buNone/>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SOP on Student Work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 is not enough to fill the minds of the youth with lessons of deep importance; they must learn to impart what they have received.  Whatever may be the position or possession of any individual who has a knowledge of the truth, the word of God teaches him that all he has is held by him in trust. . . .he who strives to obtain knowledge in order that he may labor for the ignorant and perishing is acting his part in fulfilling God’s great purpose for mankind.  In unselfish service for the blessing of others he is meeting the high ideal of Christian education. . .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8019288" cy="6019800"/>
          </a:xfrm>
        </p:spPr>
        <p:txBody>
          <a:bodyPr>
            <a:normAutofit lnSpcReduction="10000"/>
          </a:bodyPr>
          <a:lstStyle/>
          <a:p>
            <a:r>
              <a:rPr lang="en-US" dirty="0" smtClean="0"/>
              <a:t>It is necessary to their complete education that students be given time to do missionary work—time to become acquainted with the spiritual needs of the families in the community around them.  They should not be so loaded down with studies that they have no time to use the knowledge they have acquired. . . . If a missionary spirit is encouraged, even if it takes some hours from the program of regular study, much of heaven’s blessing will be given, provided there is more faith and spiritual zeal, more of a realization of what God will do. . . .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92500" lnSpcReduction="10000"/>
          </a:bodyPr>
          <a:lstStyle/>
          <a:p>
            <a:pPr>
              <a:buNone/>
            </a:pPr>
            <a:r>
              <a:rPr lang="en-US" dirty="0" smtClean="0"/>
              <a:t>   Whenever possible, students should, during the school year, engage in city mission work.  They should do missionary work in the surrounding towns and villages. . . . Students should take a broad view of their present obligations to God.  They are not to look forward to a time, after the school term closes, when they will do some large work for God, but should study how, during their student life, to yoke up with Christ in unselfish service for others” </a:t>
            </a:r>
            <a:r>
              <a:rPr lang="en-US" b="1" i="1" dirty="0" smtClean="0"/>
              <a:t>(Counsels to Parents, Teachers, and Students, pp. 545-547).</a:t>
            </a:r>
            <a:endParaRPr lang="en-US" b="1" i="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Some Ministry Tasks and Competencies for the Chaplain</a:t>
            </a:r>
            <a:endParaRPr lang="en-US" dirty="0"/>
          </a:p>
        </p:txBody>
      </p:sp>
      <p:sp>
        <p:nvSpPr>
          <p:cNvPr id="3" name="Content Placeholder 2"/>
          <p:cNvSpPr>
            <a:spLocks noGrp="1"/>
          </p:cNvSpPr>
          <p:nvPr>
            <p:ph idx="1"/>
          </p:nvPr>
        </p:nvSpPr>
        <p:spPr/>
        <p:txBody>
          <a:bodyPr>
            <a:normAutofit fontScale="85000" lnSpcReduction="20000"/>
          </a:bodyPr>
          <a:lstStyle/>
          <a:p>
            <a:pPr marL="565150" lvl="0" indent="-565150">
              <a:buAutoNum type="arabicPeriod"/>
            </a:pPr>
            <a:r>
              <a:rPr lang="en-US" sz="4000" b="1" dirty="0" smtClean="0">
                <a:latin typeface="Aachen BT" pitchFamily="18" charset="0"/>
              </a:rPr>
              <a:t>To provide pastoral care</a:t>
            </a:r>
          </a:p>
          <a:p>
            <a:pPr marL="565150" lvl="1" indent="-215900">
              <a:buAutoNum type="alphaLcPeriod"/>
            </a:pPr>
            <a:r>
              <a:rPr lang="en-US" sz="3600" b="1" dirty="0" smtClean="0"/>
              <a:t>To make an assessment of the person and circumstance – assessing the need</a:t>
            </a:r>
          </a:p>
          <a:p>
            <a:pPr marL="565150" lvl="1" indent="-215900">
              <a:buAutoNum type="alphaLcPeriod"/>
            </a:pPr>
            <a:r>
              <a:rPr lang="en-US" sz="3600" b="1" dirty="0" smtClean="0"/>
              <a:t>To offer spiritual care – emotional support, physical assistance, relational reconciliation and spiritual encouragement</a:t>
            </a:r>
          </a:p>
          <a:p>
            <a:pPr marL="565150" lvl="1" indent="-215900">
              <a:buAutoNum type="alphaLcPeriod"/>
            </a:pPr>
            <a:r>
              <a:rPr lang="en-US" sz="3600" b="1" dirty="0" smtClean="0"/>
              <a:t>To offer counsel for employees, clients, employers, institutions, students, patients, etc</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lvl="0" indent="-514350">
              <a:buFont typeface="+mj-lt"/>
              <a:buAutoNum type="arabicPeriod" startAt="2"/>
            </a:pPr>
            <a:r>
              <a:rPr lang="en-US" b="1" dirty="0" smtClean="0">
                <a:latin typeface="Aachen BT" pitchFamily="18" charset="0"/>
              </a:rPr>
              <a:t>To provide religious functions that people expect from clergy in seemingly unusual places.</a:t>
            </a:r>
          </a:p>
          <a:p>
            <a:pPr marL="514350" lvl="0" indent="-514350">
              <a:buAutoNum type="arabicPeriod" startAt="2"/>
            </a:pPr>
            <a:r>
              <a:rPr lang="en-US" b="1" dirty="0" smtClean="0">
                <a:latin typeface="Aachen BT" pitchFamily="18" charset="0"/>
              </a:rPr>
              <a:t>To provide rites and rituals – celebration of marriages, infant dedication, first use, baptisms, etc.</a:t>
            </a:r>
          </a:p>
          <a:p>
            <a:pPr marL="514350" lvl="0" indent="-514350">
              <a:buAutoNum type="arabicPeriod" startAt="2"/>
            </a:pPr>
            <a:r>
              <a:rPr lang="en-US" b="1" dirty="0" smtClean="0">
                <a:latin typeface="Aachen BT" pitchFamily="18" charset="0"/>
              </a:rPr>
              <a:t>Regardless of status or wherewithal, </a:t>
            </a:r>
            <a:r>
              <a:rPr lang="en-US" b="1" dirty="0" smtClean="0">
                <a:solidFill>
                  <a:srgbClr val="0070C0"/>
                </a:solidFill>
                <a:latin typeface="Aachen BT" pitchFamily="18" charset="0"/>
              </a:rPr>
              <a:t>the chaplain must assume the attitude of the servant.</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Way to Go</a:t>
            </a:r>
            <a:endParaRPr lang="en-US" dirty="0"/>
          </a:p>
        </p:txBody>
      </p:sp>
      <p:sp>
        <p:nvSpPr>
          <p:cNvPr id="3" name="Content Placeholder 2"/>
          <p:cNvSpPr>
            <a:spLocks noGrp="1"/>
          </p:cNvSpPr>
          <p:nvPr>
            <p:ph idx="1"/>
          </p:nvPr>
        </p:nvSpPr>
        <p:spPr/>
        <p:txBody>
          <a:bodyPr>
            <a:normAutofit fontScale="77500" lnSpcReduction="20000"/>
          </a:bodyPr>
          <a:lstStyle/>
          <a:p>
            <a:pPr marL="596646" indent="-514350">
              <a:buFont typeface="+mj-lt"/>
              <a:buAutoNum type="arabicPeriod"/>
            </a:pPr>
            <a:r>
              <a:rPr lang="en-US" dirty="0" smtClean="0"/>
              <a:t> Determine the number of Private  Colleges/Universities in your area</a:t>
            </a:r>
          </a:p>
          <a:p>
            <a:pPr marL="596646" indent="-514350">
              <a:buFont typeface="+mj-lt"/>
              <a:buAutoNum type="arabicPeriod"/>
            </a:pPr>
            <a:r>
              <a:rPr lang="en-US" dirty="0" smtClean="0"/>
              <a:t> Determine the number of Government Colleges/Universities in your area</a:t>
            </a:r>
          </a:p>
          <a:p>
            <a:pPr marL="596646" indent="-514350">
              <a:buFont typeface="+mj-lt"/>
              <a:buAutoNum type="arabicPeriod"/>
            </a:pPr>
            <a:r>
              <a:rPr lang="en-US" dirty="0" smtClean="0"/>
              <a:t>Endeavour to open branches in each College/University</a:t>
            </a:r>
          </a:p>
          <a:p>
            <a:pPr marL="742950" lvl="0" indent="-742950">
              <a:buAutoNum type="arabicPeriod"/>
            </a:pPr>
            <a:r>
              <a:rPr lang="en-US" dirty="0" smtClean="0"/>
              <a:t>Each branch to increase the membership every term</a:t>
            </a:r>
            <a:endParaRPr lang="en-US" dirty="0" smtClean="0">
              <a:solidFill>
                <a:srgbClr val="0070C0"/>
              </a:solidFill>
            </a:endParaRPr>
          </a:p>
          <a:p>
            <a:pPr marL="742950" lvl="0" indent="-742950">
              <a:buAutoNum type="arabicPeriod"/>
            </a:pPr>
            <a:r>
              <a:rPr lang="en-US" dirty="0" smtClean="0"/>
              <a:t>Each branch to increase vespers/bible study attendance every term</a:t>
            </a:r>
          </a:p>
          <a:p>
            <a:pPr marL="742950" lvl="0" indent="-742950">
              <a:buAutoNum type="arabicPeriod"/>
            </a:pPr>
            <a:r>
              <a:rPr lang="en-US" dirty="0" smtClean="0"/>
              <a:t>Every member to </a:t>
            </a:r>
            <a:r>
              <a:rPr lang="en-US" dirty="0" smtClean="0">
                <a:solidFill>
                  <a:srgbClr val="0070C0"/>
                </a:solidFill>
              </a:rPr>
              <a:t>read one chapter</a:t>
            </a:r>
            <a:r>
              <a:rPr lang="en-US" dirty="0" smtClean="0"/>
              <a:t> of the bible every day</a:t>
            </a:r>
          </a:p>
          <a:p>
            <a:pPr marL="742950" lvl="0" indent="-742950">
              <a:buAutoNum type="arabicPeriod"/>
            </a:pPr>
            <a:r>
              <a:rPr lang="en-US" dirty="0" smtClean="0"/>
              <a:t>Every member to read </a:t>
            </a:r>
            <a:r>
              <a:rPr lang="en-US" dirty="0" smtClean="0">
                <a:solidFill>
                  <a:srgbClr val="0070C0"/>
                </a:solidFill>
              </a:rPr>
              <a:t>one book </a:t>
            </a:r>
            <a:r>
              <a:rPr lang="en-US" dirty="0" smtClean="0"/>
              <a:t>every quarter</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14350" lvl="0" indent="-514350">
              <a:buFont typeface="+mj-lt"/>
              <a:buAutoNum type="arabicPeriod" startAt="5"/>
            </a:pPr>
            <a:r>
              <a:rPr lang="en-US" b="1" dirty="0" smtClean="0">
                <a:latin typeface="Aachen BT" pitchFamily="18" charset="0"/>
              </a:rPr>
              <a:t>Each branch to increase its membership at least by baptism</a:t>
            </a:r>
            <a:endParaRPr lang="en-US" b="1" dirty="0" smtClean="0">
              <a:solidFill>
                <a:srgbClr val="C00000"/>
              </a:solidFill>
              <a:latin typeface="Aachen BT" pitchFamily="18" charset="0"/>
            </a:endParaRPr>
          </a:p>
          <a:p>
            <a:pPr marL="514350" lvl="0" indent="-514350">
              <a:buAutoNum type="arabicPeriod" startAt="5"/>
            </a:pPr>
            <a:r>
              <a:rPr lang="en-US" b="1" dirty="0" smtClean="0">
                <a:latin typeface="Aachen BT" pitchFamily="18" charset="0"/>
              </a:rPr>
              <a:t>All branches to conduct </a:t>
            </a:r>
            <a:r>
              <a:rPr lang="en-US" b="1" dirty="0" smtClean="0">
                <a:solidFill>
                  <a:srgbClr val="C00000"/>
                </a:solidFill>
                <a:latin typeface="Aachen BT" pitchFamily="18" charset="0"/>
              </a:rPr>
              <a:t>yearly</a:t>
            </a:r>
            <a:r>
              <a:rPr lang="en-US" b="1" dirty="0" smtClean="0">
                <a:latin typeface="Aachen BT" pitchFamily="18" charset="0"/>
              </a:rPr>
              <a:t> </a:t>
            </a:r>
            <a:r>
              <a:rPr lang="en-US" b="1" dirty="0" smtClean="0">
                <a:solidFill>
                  <a:srgbClr val="0070C0"/>
                </a:solidFill>
                <a:latin typeface="Aachen BT" pitchFamily="18" charset="0"/>
              </a:rPr>
              <a:t>leadership seminars</a:t>
            </a:r>
          </a:p>
          <a:p>
            <a:pPr marL="514350" lvl="0" indent="-514350">
              <a:buAutoNum type="arabicPeriod" startAt="5"/>
            </a:pPr>
            <a:r>
              <a:rPr lang="en-US" b="1" dirty="0" smtClean="0">
                <a:latin typeface="Aachen BT" pitchFamily="18" charset="0"/>
              </a:rPr>
              <a:t>Each branch to conduct at least </a:t>
            </a:r>
            <a:r>
              <a:rPr lang="en-US" b="1" dirty="0" smtClean="0">
                <a:solidFill>
                  <a:srgbClr val="0070C0"/>
                </a:solidFill>
                <a:latin typeface="Aachen BT" pitchFamily="18" charset="0"/>
              </a:rPr>
              <a:t>one community service </a:t>
            </a:r>
            <a:r>
              <a:rPr lang="en-US" b="1" dirty="0" smtClean="0">
                <a:solidFill>
                  <a:srgbClr val="C00000"/>
                </a:solidFill>
                <a:latin typeface="Aachen BT" pitchFamily="18" charset="0"/>
              </a:rPr>
              <a:t>every term</a:t>
            </a:r>
          </a:p>
          <a:p>
            <a:pPr marL="514350" lvl="0" indent="-514350">
              <a:buAutoNum type="arabicPeriod" startAt="5"/>
            </a:pPr>
            <a:r>
              <a:rPr lang="en-US" b="1" dirty="0" smtClean="0">
                <a:latin typeface="Aachen BT" pitchFamily="18" charset="0"/>
              </a:rPr>
              <a:t>To promote communication among branches and church leadership – the use of </a:t>
            </a:r>
            <a:r>
              <a:rPr lang="en-US" b="1" dirty="0" smtClean="0">
                <a:solidFill>
                  <a:srgbClr val="0070C0"/>
                </a:solidFill>
                <a:latin typeface="Aachen BT" pitchFamily="18" charset="0"/>
              </a:rPr>
              <a:t>internet</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43000" y="457200"/>
            <a:ext cx="7620000" cy="6400800"/>
          </a:xfrm>
        </p:spPr>
        <p:txBody>
          <a:bodyPr>
            <a:noAutofit/>
          </a:bodyPr>
          <a:lstStyle/>
          <a:p>
            <a:pPr marL="514350" lvl="0" indent="-514350">
              <a:buFont typeface="+mj-lt"/>
              <a:buAutoNum type="arabicPeriod" startAt="9"/>
            </a:pPr>
            <a:r>
              <a:rPr lang="en-US" sz="3200" b="1" dirty="0" smtClean="0">
                <a:latin typeface="Aachen BT" pitchFamily="18" charset="0"/>
              </a:rPr>
              <a:t>Each branch to have prayer and fasting Sabbath for examinations </a:t>
            </a:r>
            <a:r>
              <a:rPr lang="en-US" sz="3200" b="1" dirty="0" smtClean="0">
                <a:solidFill>
                  <a:srgbClr val="C00000"/>
                </a:solidFill>
                <a:latin typeface="Aachen BT" pitchFamily="18" charset="0"/>
              </a:rPr>
              <a:t>a week before examinations</a:t>
            </a:r>
          </a:p>
          <a:p>
            <a:pPr marL="514350" lvl="0" indent="-514350">
              <a:buAutoNum type="arabicPeriod" startAt="9"/>
            </a:pPr>
            <a:r>
              <a:rPr lang="en-US" sz="3200" b="1" dirty="0" smtClean="0">
                <a:latin typeface="Aachen BT" pitchFamily="18" charset="0"/>
              </a:rPr>
              <a:t>To have a fellowship Sabbath </a:t>
            </a:r>
            <a:r>
              <a:rPr lang="en-US" sz="3200" b="1" dirty="0" smtClean="0">
                <a:solidFill>
                  <a:srgbClr val="C00000"/>
                </a:solidFill>
                <a:latin typeface="Aachen BT" pitchFamily="18" charset="0"/>
              </a:rPr>
              <a:t>every term</a:t>
            </a:r>
            <a:r>
              <a:rPr lang="en-US" sz="3200" b="1" dirty="0" smtClean="0">
                <a:latin typeface="Aachen BT" pitchFamily="18" charset="0"/>
              </a:rPr>
              <a:t> to welcome new members and branches can come together</a:t>
            </a:r>
          </a:p>
          <a:p>
            <a:pPr marL="514350" lvl="0" indent="-514350">
              <a:buAutoNum type="arabicPeriod" startAt="9"/>
            </a:pPr>
            <a:r>
              <a:rPr lang="en-US" sz="3200" b="1" dirty="0" smtClean="0">
                <a:latin typeface="Aachen BT" pitchFamily="18" charset="0"/>
              </a:rPr>
              <a:t>Each branch to conduct </a:t>
            </a:r>
            <a:r>
              <a:rPr lang="en-US" sz="3200" b="1" dirty="0" smtClean="0">
                <a:solidFill>
                  <a:srgbClr val="FF0000"/>
                </a:solidFill>
                <a:latin typeface="Aachen BT" pitchFamily="18" charset="0"/>
              </a:rPr>
              <a:t>master guide lessons</a:t>
            </a:r>
            <a:r>
              <a:rPr lang="en-US" sz="3200" b="1" dirty="0" smtClean="0">
                <a:latin typeface="Aachen BT" pitchFamily="18" charset="0"/>
              </a:rPr>
              <a:t>, </a:t>
            </a:r>
            <a:r>
              <a:rPr lang="en-US" sz="3200" b="1" dirty="0" smtClean="0">
                <a:solidFill>
                  <a:srgbClr val="00B050"/>
                </a:solidFill>
                <a:latin typeface="Aachen BT" pitchFamily="18" charset="0"/>
              </a:rPr>
              <a:t>write examinations </a:t>
            </a:r>
            <a:r>
              <a:rPr lang="en-US" sz="3200" b="1" dirty="0" smtClean="0">
                <a:latin typeface="Aachen BT" pitchFamily="18" charset="0"/>
              </a:rPr>
              <a:t>and </a:t>
            </a:r>
            <a:r>
              <a:rPr lang="en-US" sz="3200" b="1" dirty="0" smtClean="0">
                <a:solidFill>
                  <a:srgbClr val="0070C0"/>
                </a:solidFill>
                <a:latin typeface="Aachen BT" pitchFamily="18" charset="0"/>
              </a:rPr>
              <a:t>have investitures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3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3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43000" y="1752600"/>
            <a:ext cx="7696200" cy="4419600"/>
          </a:xfrm>
        </p:spPr>
        <p:txBody>
          <a:bodyPr>
            <a:noAutofit/>
          </a:bodyPr>
          <a:lstStyle/>
          <a:p>
            <a:pPr marL="742950" indent="-742950">
              <a:buFont typeface="+mj-lt"/>
              <a:buAutoNum type="arabicPeriod" startAt="12"/>
            </a:pPr>
            <a:r>
              <a:rPr lang="en-US" sz="4000" b="1" dirty="0" smtClean="0">
                <a:latin typeface="Aachen BT" pitchFamily="18" charset="0"/>
              </a:rPr>
              <a:t>Each branch to conduct at least </a:t>
            </a:r>
            <a:r>
              <a:rPr lang="en-US" sz="4000" b="1" dirty="0" smtClean="0">
                <a:solidFill>
                  <a:srgbClr val="0070C0"/>
                </a:solidFill>
                <a:latin typeface="Aachen BT" pitchFamily="18" charset="0"/>
              </a:rPr>
              <a:t>one crusade </a:t>
            </a:r>
            <a:r>
              <a:rPr lang="en-US" sz="4000" b="1" dirty="0" smtClean="0">
                <a:solidFill>
                  <a:srgbClr val="C00000"/>
                </a:solidFill>
                <a:latin typeface="Aachen BT" pitchFamily="18" charset="0"/>
              </a:rPr>
              <a:t>every year </a:t>
            </a:r>
          </a:p>
          <a:p>
            <a:pPr marL="742950" indent="-742950">
              <a:buAutoNum type="arabicPeriod" startAt="12"/>
            </a:pPr>
            <a:r>
              <a:rPr lang="en-US" sz="4000" b="1" dirty="0" smtClean="0">
                <a:latin typeface="Aachen BT" pitchFamily="18" charset="0"/>
              </a:rPr>
              <a:t>The director to visit some branches on pastoral duties </a:t>
            </a:r>
            <a:r>
              <a:rPr lang="en-US" sz="4000" b="1" dirty="0" smtClean="0">
                <a:solidFill>
                  <a:srgbClr val="C00000"/>
                </a:solidFill>
                <a:latin typeface="Aachen BT" pitchFamily="18" charset="0"/>
              </a:rPr>
              <a:t>every year</a:t>
            </a:r>
            <a:endParaRPr lang="en-US" sz="3600" b="1" dirty="0" smtClean="0">
              <a:solidFill>
                <a:srgbClr val="C00000"/>
              </a:solidFill>
              <a:latin typeface="Aachen BT" pitchFamily="18" charset="0"/>
            </a:endParaRPr>
          </a:p>
          <a:p>
            <a:pPr lvl="0"/>
            <a:endParaRPr lang="en-US" sz="3600" dirty="0"/>
          </a:p>
        </p:txBody>
      </p:sp>
      <p:sp>
        <p:nvSpPr>
          <p:cNvPr id="4" name="Title 3"/>
          <p:cNvSpPr>
            <a:spLocks noGrp="1"/>
          </p:cNvSpPr>
          <p:nvPr>
            <p:ph type="title"/>
          </p:nvPr>
        </p:nvSpPr>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armony\Downloads\AY\ay_excited.jpg"/>
          <p:cNvPicPr>
            <a:picLocks noGrp="1" noChangeAspect="1" noChangeArrowheads="1"/>
          </p:cNvPicPr>
          <p:nvPr>
            <p:ph idx="1"/>
          </p:nvPr>
        </p:nvPicPr>
        <p:blipFill>
          <a:blip r:embed="rId2" cstate="print"/>
          <a:srcRect/>
          <a:stretch>
            <a:fillRect/>
          </a:stretch>
        </p:blipFill>
        <p:spPr bwMode="auto">
          <a:xfrm>
            <a:off x="1752600" y="1524000"/>
            <a:ext cx="6477000" cy="4495800"/>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Ecclesiastes 12:1</a:t>
            </a:r>
            <a:endParaRPr lang="en-US" dirty="0"/>
          </a:p>
        </p:txBody>
      </p:sp>
      <p:sp>
        <p:nvSpPr>
          <p:cNvPr id="3" name="Content Placeholder 2"/>
          <p:cNvSpPr>
            <a:spLocks noGrp="1"/>
          </p:cNvSpPr>
          <p:nvPr>
            <p:ph idx="1"/>
          </p:nvPr>
        </p:nvSpPr>
        <p:spPr/>
        <p:txBody>
          <a:bodyPr/>
          <a:lstStyle/>
          <a:p>
            <a:pPr>
              <a:buNone/>
            </a:pPr>
            <a:r>
              <a:rPr lang="en-US" dirty="0" smtClean="0"/>
              <a:t/>
            </a:r>
            <a:br>
              <a:rPr lang="en-US" dirty="0" smtClean="0"/>
            </a:br>
            <a:r>
              <a:rPr lang="en-US" sz="4400" dirty="0" smtClean="0"/>
              <a:t>Remember your Creator in the days of your youth, before the days of trouble come and the years approach when you will say, "I find no pleasure in them"</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normAutofit/>
          </a:bodyPr>
          <a:lstStyle/>
          <a:p>
            <a:pPr algn="ctr"/>
            <a:r>
              <a:rPr lang="en-US" sz="4800" dirty="0" smtClean="0"/>
              <a:t>The End</a:t>
            </a:r>
            <a:endParaRPr lang="en-US" sz="4800" dirty="0"/>
          </a:p>
        </p:txBody>
      </p:sp>
      <p:pic>
        <p:nvPicPr>
          <p:cNvPr id="4" name="Picture 2" descr="C:\Users\Harmony\Desktop\BMM\111_FUJI\DSCF1683.JPG"/>
          <p:cNvPicPr>
            <a:picLocks noGrp="1" noChangeAspect="1" noChangeArrowheads="1"/>
          </p:cNvPicPr>
          <p:nvPr>
            <p:ph idx="1"/>
          </p:nvPr>
        </p:nvPicPr>
        <p:blipFill>
          <a:blip r:embed="rId2" cstate="print"/>
          <a:srcRect/>
          <a:stretch>
            <a:fillRect/>
          </a:stretch>
        </p:blipFill>
        <p:spPr bwMode="auto">
          <a:xfrm>
            <a:off x="1447800" y="1066800"/>
            <a:ext cx="7302846" cy="5562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to Stand Together</a:t>
            </a:r>
            <a:endParaRPr lang="en-US" dirty="0"/>
          </a:p>
        </p:txBody>
      </p:sp>
      <p:sp>
        <p:nvSpPr>
          <p:cNvPr id="3" name="Content Placeholder 2"/>
          <p:cNvSpPr>
            <a:spLocks noGrp="1"/>
          </p:cNvSpPr>
          <p:nvPr>
            <p:ph idx="1"/>
          </p:nvPr>
        </p:nvSpPr>
        <p:spPr/>
        <p:txBody>
          <a:bodyPr/>
          <a:lstStyle/>
          <a:p>
            <a:r>
              <a:rPr lang="en-US" dirty="0" smtClean="0"/>
              <a:t>In order to meet the multiple needs of teenagers, Youth Ministry in the later part of this century should be a </a:t>
            </a:r>
            <a:r>
              <a:rPr lang="en-US" u="sng" dirty="0" smtClean="0"/>
              <a:t>shared ministry</a:t>
            </a:r>
            <a:r>
              <a:rPr lang="en-US" dirty="0" smtClean="0"/>
              <a:t>. The effective youth ministry is a </a:t>
            </a:r>
            <a:r>
              <a:rPr lang="en-US" u="sng" dirty="0" smtClean="0">
                <a:effectLst>
                  <a:outerShdw blurRad="38100" dist="38100" dir="2700000" algn="tl">
                    <a:srgbClr val="000000">
                      <a:alpha val="43137"/>
                    </a:srgbClr>
                  </a:outerShdw>
                </a:effectLst>
              </a:rPr>
              <a:t>team effort of youth, parents, adult youth workers </a:t>
            </a:r>
            <a:r>
              <a:rPr lang="en-US" i="1" u="sng" dirty="0" smtClean="0">
                <a:effectLst>
                  <a:outerShdw blurRad="38100" dist="38100" dir="2700000" algn="tl">
                    <a:srgbClr val="000000">
                      <a:alpha val="43137"/>
                    </a:srgbClr>
                  </a:outerShdw>
                </a:effectLst>
              </a:rPr>
              <a:t>and the staff of a local church</a:t>
            </a:r>
            <a:r>
              <a:rPr lang="en-US" dirty="0" smtClean="0"/>
              <a:t>. The Youth Minister is a servant equipper. </a:t>
            </a:r>
            <a:r>
              <a:rPr lang="en-US" u="sng" dirty="0" smtClean="0"/>
              <a:t>Evangelism and discipleship </a:t>
            </a:r>
            <a:r>
              <a:rPr lang="en-US" dirty="0" smtClean="0"/>
              <a:t>are modeled by a Christ-like lifestyle.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Vision</a:t>
            </a:r>
            <a:endParaRPr lang="en-US" sz="6000" dirty="0"/>
          </a:p>
        </p:txBody>
      </p:sp>
      <p:sp>
        <p:nvSpPr>
          <p:cNvPr id="3" name="Content Placeholder 2"/>
          <p:cNvSpPr>
            <a:spLocks noGrp="1"/>
          </p:cNvSpPr>
          <p:nvPr>
            <p:ph idx="1"/>
          </p:nvPr>
        </p:nvSpPr>
        <p:spPr/>
        <p:txBody>
          <a:bodyPr/>
          <a:lstStyle/>
          <a:p>
            <a:r>
              <a:rPr lang="en-US" sz="4000" dirty="0" smtClean="0"/>
              <a:t>Seventh-day Adventist children and youth fulfilling the Gospel Commission in the LC territory in accordance with Matthew 28:19-20, Revelation 14:6-12 and the Aim of the youth ministries department.</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Mission</a:t>
            </a:r>
            <a:r>
              <a:rPr lang="en-US" dirty="0" smtClean="0"/>
              <a:t> </a:t>
            </a:r>
            <a:endParaRPr lang="en-US" dirty="0"/>
          </a:p>
        </p:txBody>
      </p:sp>
      <p:sp>
        <p:nvSpPr>
          <p:cNvPr id="3" name="Content Placeholder 2"/>
          <p:cNvSpPr>
            <a:spLocks noGrp="1"/>
          </p:cNvSpPr>
          <p:nvPr>
            <p:ph idx="1"/>
          </p:nvPr>
        </p:nvSpPr>
        <p:spPr/>
        <p:txBody>
          <a:bodyPr/>
          <a:lstStyle/>
          <a:p>
            <a:r>
              <a:rPr lang="en-US" sz="4800" dirty="0" smtClean="0"/>
              <a:t>To lead Young People into a saving </a:t>
            </a:r>
            <a:r>
              <a:rPr lang="en-US" sz="4800" dirty="0" smtClean="0">
                <a:effectLst>
                  <a:outerShdw blurRad="38100" dist="38100" dir="2700000" algn="tl">
                    <a:srgbClr val="000000">
                      <a:alpha val="43137"/>
                    </a:srgbClr>
                  </a:outerShdw>
                </a:effectLst>
              </a:rPr>
              <a:t>relationship</a:t>
            </a:r>
            <a:r>
              <a:rPr lang="en-US" sz="4800" dirty="0" smtClean="0"/>
              <a:t> with Jesus Christ and help them embrace His call to Discipleship.</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8341</TotalTime>
  <Words>2542</Words>
  <Application>Microsoft Office PowerPoint</Application>
  <PresentationFormat>On-screen Show (4:3)</PresentationFormat>
  <Paragraphs>173</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Solstice</vt:lpstr>
      <vt:lpstr>YOUTH MINISTRY</vt:lpstr>
      <vt:lpstr>Slide 2</vt:lpstr>
      <vt:lpstr> Theme: </vt:lpstr>
      <vt:lpstr>Introduction</vt:lpstr>
      <vt:lpstr>Slide 5</vt:lpstr>
      <vt:lpstr>Slide 6</vt:lpstr>
      <vt:lpstr>The Need to Stand Together</vt:lpstr>
      <vt:lpstr>Vision</vt:lpstr>
      <vt:lpstr>Mission </vt:lpstr>
      <vt:lpstr>Core Values</vt:lpstr>
      <vt:lpstr>Slide 11</vt:lpstr>
      <vt:lpstr>The Past &amp; Future</vt:lpstr>
      <vt:lpstr>Slide 13</vt:lpstr>
      <vt:lpstr>Slide 14</vt:lpstr>
      <vt:lpstr>The task for youth leadership at all levels of the church is to:</vt:lpstr>
      <vt:lpstr>Youth Ministry - Academic</vt:lpstr>
      <vt:lpstr>Three Types of Membership</vt:lpstr>
      <vt:lpstr>Slide 18</vt:lpstr>
      <vt:lpstr>Slide 19</vt:lpstr>
      <vt:lpstr>Slide 20</vt:lpstr>
      <vt:lpstr> Adventurers </vt:lpstr>
      <vt:lpstr>Pathfinders </vt:lpstr>
      <vt:lpstr>Ambassadors</vt:lpstr>
      <vt:lpstr>Adventist Youth Society</vt:lpstr>
      <vt:lpstr>MG</vt:lpstr>
      <vt:lpstr>Slide 26</vt:lpstr>
      <vt:lpstr>OBJECTIVES</vt:lpstr>
      <vt:lpstr>1. To train the youth to work for other youth </vt:lpstr>
      <vt:lpstr>2. To recruit the youth to help their church and “those who profess to be Sabbath keepers”  </vt:lpstr>
      <vt:lpstr>3. To work “for those who are not of our faith”  </vt:lpstr>
      <vt:lpstr>4. To help the youth to be self-supportive </vt:lpstr>
      <vt:lpstr>5. To encourage the youth to take an active role in infrastructure development </vt:lpstr>
      <vt:lpstr>In seeking to reach these objectives the youth are called upon </vt:lpstr>
      <vt:lpstr>Functions of Youth Ministry P&amp;EHYM </vt:lpstr>
      <vt:lpstr>Meeting the Church Needs of Youth</vt:lpstr>
      <vt:lpstr>Slide 36</vt:lpstr>
      <vt:lpstr>Slide 37</vt:lpstr>
      <vt:lpstr>The Main Goal</vt:lpstr>
      <vt:lpstr>The Goal Expounded</vt:lpstr>
      <vt:lpstr>Revived by His Word Emphasis</vt:lpstr>
      <vt:lpstr>Slide 41</vt:lpstr>
      <vt:lpstr>Slide 42</vt:lpstr>
      <vt:lpstr>Slide 43</vt:lpstr>
      <vt:lpstr>Slide 44</vt:lpstr>
      <vt:lpstr>Slide 45</vt:lpstr>
      <vt:lpstr>Conclusion:</vt:lpstr>
      <vt:lpstr>Never Forget</vt:lpstr>
      <vt:lpstr>CAMPUS MINISTRIES</vt:lpstr>
      <vt:lpstr>CHAPLAINCY</vt:lpstr>
      <vt:lpstr>Slide 50</vt:lpstr>
      <vt:lpstr>SOP on Student Work</vt:lpstr>
      <vt:lpstr>Slide 52</vt:lpstr>
      <vt:lpstr>Slide 53</vt:lpstr>
      <vt:lpstr>Some Ministry Tasks and Competencies for the Chaplain</vt:lpstr>
      <vt:lpstr>Slide 55</vt:lpstr>
      <vt:lpstr>The Way to Go</vt:lpstr>
      <vt:lpstr>Slide 57</vt:lpstr>
      <vt:lpstr>Slide 58</vt:lpstr>
      <vt:lpstr>Slide 59</vt:lpstr>
      <vt:lpstr>Ecclesiastes 12:1</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MINISTRY</dc:title>
  <dc:creator>Harmony</dc:creator>
  <cp:lastModifiedBy>Harmony</cp:lastModifiedBy>
  <cp:revision>19</cp:revision>
  <dcterms:created xsi:type="dcterms:W3CDTF">2013-01-16T12:12:56Z</dcterms:created>
  <dcterms:modified xsi:type="dcterms:W3CDTF">2013-01-30T06:33:05Z</dcterms:modified>
</cp:coreProperties>
</file>