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1F49055-D4FF-4D66-9349-BAE45AA66E9B}" type="datetimeFigureOut">
              <a:rPr lang="en-US" smtClean="0"/>
              <a:t>1/29/2013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0CCF4DE-9E03-4FB8-B21E-1A25EA5935D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49055-D4FF-4D66-9349-BAE45AA66E9B}"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CF4DE-9E03-4FB8-B21E-1A25EA5935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49055-D4FF-4D66-9349-BAE45AA66E9B}"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CF4DE-9E03-4FB8-B21E-1A25EA5935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1F49055-D4FF-4D66-9349-BAE45AA66E9B}" type="datetimeFigureOut">
              <a:rPr lang="en-US" smtClean="0"/>
              <a:t>1/29/2013</a:t>
            </a:fld>
            <a:endParaRPr lang="en-US"/>
          </a:p>
        </p:txBody>
      </p:sp>
      <p:sp>
        <p:nvSpPr>
          <p:cNvPr id="9" name="Slide Number Placeholder 8"/>
          <p:cNvSpPr>
            <a:spLocks noGrp="1"/>
          </p:cNvSpPr>
          <p:nvPr>
            <p:ph type="sldNum" sz="quarter" idx="15"/>
          </p:nvPr>
        </p:nvSpPr>
        <p:spPr/>
        <p:txBody>
          <a:bodyPr rtlCol="0"/>
          <a:lstStyle/>
          <a:p>
            <a:fld id="{70CCF4DE-9E03-4FB8-B21E-1A25EA5935DB}"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1F49055-D4FF-4D66-9349-BAE45AA66E9B}" type="datetimeFigureOut">
              <a:rPr lang="en-US" smtClean="0"/>
              <a:t>1/29/2013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0CCF4DE-9E03-4FB8-B21E-1A25EA5935D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F49055-D4FF-4D66-9349-BAE45AA66E9B}" type="datetimeFigureOut">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CF4DE-9E03-4FB8-B21E-1A25EA5935DB}"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1F49055-D4FF-4D66-9349-BAE45AA66E9B}" type="datetimeFigureOut">
              <a:rPr lang="en-US" smtClean="0"/>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CF4DE-9E03-4FB8-B21E-1A25EA5935DB}"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1F49055-D4FF-4D66-9349-BAE45AA66E9B}" type="datetimeFigureOut">
              <a:rPr lang="en-US" smtClean="0"/>
              <a:t>1/29/2013</a:t>
            </a:fld>
            <a:endParaRPr lang="en-US"/>
          </a:p>
        </p:txBody>
      </p:sp>
      <p:sp>
        <p:nvSpPr>
          <p:cNvPr id="7" name="Slide Number Placeholder 6"/>
          <p:cNvSpPr>
            <a:spLocks noGrp="1"/>
          </p:cNvSpPr>
          <p:nvPr>
            <p:ph type="sldNum" sz="quarter" idx="11"/>
          </p:nvPr>
        </p:nvSpPr>
        <p:spPr/>
        <p:txBody>
          <a:bodyPr rtlCol="0"/>
          <a:lstStyle/>
          <a:p>
            <a:fld id="{70CCF4DE-9E03-4FB8-B21E-1A25EA5935DB}"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49055-D4FF-4D66-9349-BAE45AA66E9B}" type="datetimeFigureOut">
              <a:rPr lang="en-US" smtClean="0"/>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CCF4DE-9E03-4FB8-B21E-1A25EA5935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1F49055-D4FF-4D66-9349-BAE45AA66E9B}" type="datetimeFigureOut">
              <a:rPr lang="en-US" smtClean="0"/>
              <a:t>1/29/2013</a:t>
            </a:fld>
            <a:endParaRPr lang="en-US"/>
          </a:p>
        </p:txBody>
      </p:sp>
      <p:sp>
        <p:nvSpPr>
          <p:cNvPr id="22" name="Slide Number Placeholder 21"/>
          <p:cNvSpPr>
            <a:spLocks noGrp="1"/>
          </p:cNvSpPr>
          <p:nvPr>
            <p:ph type="sldNum" sz="quarter" idx="15"/>
          </p:nvPr>
        </p:nvSpPr>
        <p:spPr/>
        <p:txBody>
          <a:bodyPr rtlCol="0"/>
          <a:lstStyle/>
          <a:p>
            <a:fld id="{70CCF4DE-9E03-4FB8-B21E-1A25EA5935DB}"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1F49055-D4FF-4D66-9349-BAE45AA66E9B}" type="datetimeFigureOut">
              <a:rPr lang="en-US" smtClean="0"/>
              <a:t>1/29/2013</a:t>
            </a:fld>
            <a:endParaRPr lang="en-US"/>
          </a:p>
        </p:txBody>
      </p:sp>
      <p:sp>
        <p:nvSpPr>
          <p:cNvPr id="18" name="Slide Number Placeholder 17"/>
          <p:cNvSpPr>
            <a:spLocks noGrp="1"/>
          </p:cNvSpPr>
          <p:nvPr>
            <p:ph type="sldNum" sz="quarter" idx="11"/>
          </p:nvPr>
        </p:nvSpPr>
        <p:spPr/>
        <p:txBody>
          <a:bodyPr rtlCol="0"/>
          <a:lstStyle/>
          <a:p>
            <a:fld id="{70CCF4DE-9E03-4FB8-B21E-1A25EA5935DB}"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F49055-D4FF-4D66-9349-BAE45AA66E9B}" type="datetimeFigureOut">
              <a:rPr lang="en-US" smtClean="0"/>
              <a:t>1/29/2013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0CCF4DE-9E03-4FB8-B21E-1A25EA5935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914400"/>
            <a:ext cx="6477000" cy="2514600"/>
          </a:xfrm>
        </p:spPr>
        <p:txBody>
          <a:bodyPr>
            <a:normAutofit/>
          </a:bodyPr>
          <a:lstStyle/>
          <a:p>
            <a:pPr algn="ctr"/>
            <a:r>
              <a:rPr lang="en-US" sz="3600" dirty="0" smtClean="0">
                <a:effectLst>
                  <a:outerShdw blurRad="38100" dist="38100" dir="2700000" algn="tl">
                    <a:srgbClr val="000000">
                      <a:alpha val="43137"/>
                    </a:srgbClr>
                  </a:outerShdw>
                </a:effectLst>
              </a:rPr>
              <a:t>TEN REASONS ELLEN G. WHITE GAVE FOR HER WRITINGS</a:t>
            </a:r>
            <a:br>
              <a:rPr lang="en-US" sz="3600" dirty="0" smtClean="0">
                <a:effectLst>
                  <a:outerShdw blurRad="38100" dist="38100" dir="2700000" algn="tl">
                    <a:srgbClr val="000000">
                      <a:alpha val="43137"/>
                    </a:srgbClr>
                  </a:outerShdw>
                </a:effectLst>
              </a:rPr>
            </a:br>
            <a:endParaRPr lang="en-US" sz="36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819400" y="4114800"/>
            <a:ext cx="4343400" cy="1752600"/>
          </a:xfrm>
        </p:spPr>
        <p:txBody>
          <a:bodyPr>
            <a:normAutofit/>
          </a:bodyPr>
          <a:lstStyle/>
          <a:p>
            <a:pPr algn="ctr"/>
            <a:r>
              <a:rPr lang="en-US" sz="2400" dirty="0" smtClean="0">
                <a:effectLst>
                  <a:outerShdw blurRad="38100" dist="38100" dir="2700000" algn="tl">
                    <a:srgbClr val="000000">
                      <a:alpha val="43137"/>
                    </a:srgbClr>
                  </a:outerShdw>
                </a:effectLst>
                <a:latin typeface="Batang" pitchFamily="18" charset="-127"/>
                <a:ea typeface="Batang" pitchFamily="18" charset="-127"/>
              </a:rPr>
              <a:t>PREPARED BY </a:t>
            </a:r>
          </a:p>
          <a:p>
            <a:pPr algn="ctr"/>
            <a:r>
              <a:rPr lang="en-US" sz="2400" dirty="0" smtClean="0">
                <a:effectLst>
                  <a:outerShdw blurRad="38100" dist="38100" dir="2700000" algn="tl">
                    <a:srgbClr val="000000">
                      <a:alpha val="43137"/>
                    </a:srgbClr>
                  </a:outerShdw>
                </a:effectLst>
                <a:latin typeface="Batang" pitchFamily="18" charset="-127"/>
                <a:ea typeface="Batang" pitchFamily="18" charset="-127"/>
              </a:rPr>
              <a:t>PASTOR M CHIBALA</a:t>
            </a:r>
            <a:endParaRPr lang="en-US" sz="2400" dirty="0">
              <a:effectLst>
                <a:outerShdw blurRad="38100" dist="38100" dir="2700000" algn="tl">
                  <a:srgbClr val="000000">
                    <a:alpha val="43137"/>
                  </a:srgbClr>
                </a:outerShdw>
              </a:effectLst>
              <a:latin typeface="Batang" pitchFamily="18" charset="-127"/>
              <a:ea typeface="Batang" pitchFamily="18"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INSTRUCTION IN CHRISTIAN SERVICE</a:t>
            </a:r>
            <a:endParaRPr lang="en-US" dirty="0"/>
          </a:p>
        </p:txBody>
      </p:sp>
      <p:sp>
        <p:nvSpPr>
          <p:cNvPr id="3" name="Content Placeholder 2"/>
          <p:cNvSpPr>
            <a:spLocks noGrp="1"/>
          </p:cNvSpPr>
          <p:nvPr>
            <p:ph sz="quarter" idx="1"/>
          </p:nvPr>
        </p:nvSpPr>
        <p:spPr/>
        <p:txBody>
          <a:bodyPr/>
          <a:lstStyle/>
          <a:p>
            <a:r>
              <a:rPr lang="en-US" dirty="0" smtClean="0"/>
              <a:t>Christian Service, </a:t>
            </a:r>
            <a:endParaRPr lang="en-US" dirty="0" smtClean="0"/>
          </a:p>
          <a:p>
            <a:r>
              <a:rPr lang="en-US" dirty="0" smtClean="0"/>
              <a:t>Colporteur </a:t>
            </a:r>
            <a:r>
              <a:rPr lang="en-US" dirty="0" smtClean="0"/>
              <a:t>Ministry, </a:t>
            </a:r>
            <a:endParaRPr lang="en-US" dirty="0" smtClean="0"/>
          </a:p>
          <a:p>
            <a:r>
              <a:rPr lang="en-US" dirty="0" smtClean="0"/>
              <a:t>Counsels </a:t>
            </a:r>
            <a:r>
              <a:rPr lang="en-US" dirty="0" smtClean="0"/>
              <a:t>on Sabbath School Work, </a:t>
            </a:r>
            <a:endParaRPr lang="en-US" dirty="0" smtClean="0"/>
          </a:p>
          <a:p>
            <a:r>
              <a:rPr lang="en-US" dirty="0" smtClean="0"/>
              <a:t>Counsels </a:t>
            </a:r>
            <a:r>
              <a:rPr lang="en-US" dirty="0" smtClean="0"/>
              <a:t>to Writers and Editors Evangelism, </a:t>
            </a:r>
            <a:endParaRPr lang="en-US" dirty="0" smtClean="0"/>
          </a:p>
          <a:p>
            <a:r>
              <a:rPr lang="en-US" dirty="0" smtClean="0"/>
              <a:t>Gospel </a:t>
            </a:r>
            <a:r>
              <a:rPr lang="en-US" dirty="0" smtClean="0"/>
              <a:t>Workers, </a:t>
            </a:r>
            <a:endParaRPr lang="en-US" dirty="0" smtClean="0"/>
          </a:p>
          <a:p>
            <a:r>
              <a:rPr lang="en-US" dirty="0" smtClean="0"/>
              <a:t>Medical </a:t>
            </a:r>
            <a:r>
              <a:rPr lang="en-US" dirty="0" smtClean="0"/>
              <a:t>Ministry, </a:t>
            </a:r>
            <a:endParaRPr lang="en-US" dirty="0" smtClean="0"/>
          </a:p>
          <a:p>
            <a:r>
              <a:rPr lang="en-US" dirty="0" smtClean="0"/>
              <a:t>Testimonies </a:t>
            </a:r>
            <a:r>
              <a:rPr lang="en-US" dirty="0" smtClean="0"/>
              <a:t>to Ministers, </a:t>
            </a:r>
            <a:endParaRPr lang="en-US" dirty="0" smtClean="0"/>
          </a:p>
          <a:p>
            <a:r>
              <a:rPr lang="en-US" dirty="0" smtClean="0"/>
              <a:t>Welfare </a:t>
            </a:r>
            <a:r>
              <a:rPr lang="en-US" dirty="0" smtClean="0"/>
              <a:t>Ministry.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 presetClass="entr" presetSubtype="4" fill="hold" grpId="0"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5" fill="hold">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 presetClass="entr" presetSubtype="4"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2" presetClass="entr" presetSubtype="4" fill="hold" grpId="0" nodeType="after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pPr algn="ctr"/>
            <a:r>
              <a:rPr lang="en-US" dirty="0" smtClean="0"/>
              <a:t>DAILY DEVOTIONAL GUIDES</a:t>
            </a:r>
            <a:endParaRPr lang="en-US" dirty="0"/>
          </a:p>
        </p:txBody>
      </p:sp>
      <p:sp>
        <p:nvSpPr>
          <p:cNvPr id="3" name="Content Placeholder 2"/>
          <p:cNvSpPr>
            <a:spLocks noGrp="1"/>
          </p:cNvSpPr>
          <p:nvPr>
            <p:ph sz="quarter" idx="1"/>
          </p:nvPr>
        </p:nvSpPr>
        <p:spPr>
          <a:xfrm>
            <a:off x="457200" y="1371600"/>
            <a:ext cx="7620000" cy="5334000"/>
          </a:xfrm>
        </p:spPr>
        <p:txBody>
          <a:bodyPr>
            <a:normAutofit lnSpcReduction="10000"/>
          </a:bodyPr>
          <a:lstStyle/>
          <a:p>
            <a:pPr algn="just"/>
            <a:r>
              <a:rPr lang="en-US" sz="2800" dirty="0" smtClean="0"/>
              <a:t>Conflict and Courage, </a:t>
            </a:r>
            <a:endParaRPr lang="en-US" sz="2800" dirty="0" smtClean="0"/>
          </a:p>
          <a:p>
            <a:pPr algn="just"/>
            <a:r>
              <a:rPr lang="en-US" sz="2800" dirty="0" smtClean="0"/>
              <a:t>Faith I </a:t>
            </a:r>
            <a:r>
              <a:rPr lang="en-US" sz="2800" dirty="0" smtClean="0"/>
              <a:t>Live By, </a:t>
            </a:r>
            <a:endParaRPr lang="en-US" sz="2800" dirty="0" smtClean="0"/>
          </a:p>
          <a:p>
            <a:pPr algn="just"/>
            <a:r>
              <a:rPr lang="en-US" sz="2800" dirty="0" smtClean="0"/>
              <a:t>The </a:t>
            </a:r>
            <a:r>
              <a:rPr lang="en-US" sz="2800" dirty="0" smtClean="0"/>
              <a:t>God’s Amazing Grace, </a:t>
            </a:r>
            <a:endParaRPr lang="en-US" sz="2800" dirty="0" smtClean="0"/>
          </a:p>
          <a:p>
            <a:pPr algn="just"/>
            <a:r>
              <a:rPr lang="en-US" sz="2800" dirty="0" smtClean="0"/>
              <a:t>In </a:t>
            </a:r>
            <a:r>
              <a:rPr lang="en-US" sz="2800" dirty="0" smtClean="0"/>
              <a:t>Heavenly Places, </a:t>
            </a:r>
            <a:endParaRPr lang="en-US" sz="2800" dirty="0" smtClean="0"/>
          </a:p>
          <a:p>
            <a:pPr algn="just"/>
            <a:r>
              <a:rPr lang="en-US" sz="2800" dirty="0" err="1" smtClean="0"/>
              <a:t>Maranatha</a:t>
            </a:r>
            <a:r>
              <a:rPr lang="en-US" sz="2800" dirty="0" smtClean="0"/>
              <a:t>-The </a:t>
            </a:r>
            <a:r>
              <a:rPr lang="en-US" sz="2800" dirty="0" smtClean="0"/>
              <a:t>Lord Is Coming, </a:t>
            </a:r>
            <a:endParaRPr lang="en-US" sz="2800" dirty="0" smtClean="0"/>
          </a:p>
          <a:p>
            <a:pPr algn="just"/>
            <a:r>
              <a:rPr lang="en-US" sz="2800" dirty="0" smtClean="0"/>
              <a:t>My </a:t>
            </a:r>
            <a:r>
              <a:rPr lang="en-US" sz="2800" dirty="0" smtClean="0"/>
              <a:t>Life Today, </a:t>
            </a:r>
            <a:endParaRPr lang="en-US" sz="2800" dirty="0" smtClean="0"/>
          </a:p>
          <a:p>
            <a:pPr algn="just"/>
            <a:r>
              <a:rPr lang="en-US" sz="2800" dirty="0" smtClean="0"/>
              <a:t>Our </a:t>
            </a:r>
            <a:r>
              <a:rPr lang="en-US" sz="2800" dirty="0" smtClean="0"/>
              <a:t>High Calling, </a:t>
            </a:r>
            <a:endParaRPr lang="en-US" sz="2800" dirty="0" smtClean="0"/>
          </a:p>
          <a:p>
            <a:pPr algn="just"/>
            <a:r>
              <a:rPr lang="en-US" sz="2800" dirty="0" smtClean="0"/>
              <a:t>Sons </a:t>
            </a:r>
            <a:r>
              <a:rPr lang="en-US" sz="2800" dirty="0" smtClean="0"/>
              <a:t>and Daughters of God, </a:t>
            </a:r>
            <a:endParaRPr lang="en-US" sz="2800" dirty="0" smtClean="0"/>
          </a:p>
          <a:p>
            <a:pPr algn="just"/>
            <a:r>
              <a:rPr lang="en-US" sz="2800" dirty="0" smtClean="0"/>
              <a:t>That </a:t>
            </a:r>
            <a:r>
              <a:rPr lang="en-US" sz="2800" dirty="0" smtClean="0"/>
              <a:t>I May Know Him, </a:t>
            </a:r>
            <a:endParaRPr lang="en-US" sz="2800" dirty="0" smtClean="0"/>
          </a:p>
          <a:p>
            <a:pPr algn="just"/>
            <a:r>
              <a:rPr lang="en-US" sz="2800" dirty="0" smtClean="0"/>
              <a:t>This </a:t>
            </a:r>
            <a:r>
              <a:rPr lang="en-US" sz="2800" dirty="0" smtClean="0"/>
              <a:t>Day With God, </a:t>
            </a:r>
            <a:endParaRPr lang="en-US" sz="2800" dirty="0" smtClean="0"/>
          </a:p>
          <a:p>
            <a:pPr algn="just"/>
            <a:r>
              <a:rPr lang="en-US" sz="2800" dirty="0" smtClean="0"/>
              <a:t>Upward </a:t>
            </a:r>
            <a:r>
              <a:rPr lang="en-US" sz="2800" dirty="0" smtClean="0"/>
              <a:t>Look</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Horizontal)">
                                      <p:cBhvr>
                                        <p:cTn id="11" dur="500"/>
                                        <p:tgtEl>
                                          <p:spTgt spid="3">
                                            <p:txEl>
                                              <p:pRg st="0" end="0"/>
                                            </p:txEl>
                                          </p:spTgt>
                                        </p:tgtEl>
                                      </p:cBhvr>
                                    </p:animEffect>
                                  </p:childTnLst>
                                </p:cTn>
                              </p:par>
                            </p:childTnLst>
                          </p:cTn>
                        </p:par>
                        <p:par>
                          <p:cTn id="12" fill="hold">
                            <p:stCondLst>
                              <p:cond delay="1000"/>
                            </p:stCondLst>
                            <p:childTnLst>
                              <p:par>
                                <p:cTn id="13" presetID="16" presetClass="entr" presetSubtype="2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Horizontal)">
                                      <p:cBhvr>
                                        <p:cTn id="15" dur="500"/>
                                        <p:tgtEl>
                                          <p:spTgt spid="3">
                                            <p:txEl>
                                              <p:pRg st="1" end="1"/>
                                            </p:txEl>
                                          </p:spTgt>
                                        </p:tgtEl>
                                      </p:cBhvr>
                                    </p:animEffect>
                                  </p:childTnLst>
                                </p:cTn>
                              </p:par>
                            </p:childTnLst>
                          </p:cTn>
                        </p:par>
                        <p:par>
                          <p:cTn id="16" fill="hold">
                            <p:stCondLst>
                              <p:cond delay="1500"/>
                            </p:stCondLst>
                            <p:childTnLst>
                              <p:par>
                                <p:cTn id="17" presetID="16" presetClass="entr" presetSubtype="2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Horizontal)">
                                      <p:cBhvr>
                                        <p:cTn id="19" dur="500"/>
                                        <p:tgtEl>
                                          <p:spTgt spid="3">
                                            <p:txEl>
                                              <p:pRg st="2" end="2"/>
                                            </p:txEl>
                                          </p:spTgt>
                                        </p:tgtEl>
                                      </p:cBhvr>
                                    </p:animEffect>
                                  </p:childTnLst>
                                </p:cTn>
                              </p:par>
                            </p:childTnLst>
                          </p:cTn>
                        </p:par>
                        <p:par>
                          <p:cTn id="20" fill="hold">
                            <p:stCondLst>
                              <p:cond delay="2000"/>
                            </p:stCondLst>
                            <p:childTnLst>
                              <p:par>
                                <p:cTn id="21" presetID="16" presetClass="entr" presetSubtype="26"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Horizontal)">
                                      <p:cBhvr>
                                        <p:cTn id="23" dur="500"/>
                                        <p:tgtEl>
                                          <p:spTgt spid="3">
                                            <p:txEl>
                                              <p:pRg st="3" end="3"/>
                                            </p:txEl>
                                          </p:spTgt>
                                        </p:tgtEl>
                                      </p:cBhvr>
                                    </p:animEffect>
                                  </p:childTnLst>
                                </p:cTn>
                              </p:par>
                            </p:childTnLst>
                          </p:cTn>
                        </p:par>
                        <p:par>
                          <p:cTn id="24" fill="hold">
                            <p:stCondLst>
                              <p:cond delay="2500"/>
                            </p:stCondLst>
                            <p:childTnLst>
                              <p:par>
                                <p:cTn id="25" presetID="16" presetClass="entr" presetSubtype="26"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Horizontal)">
                                      <p:cBhvr>
                                        <p:cTn id="27" dur="500"/>
                                        <p:tgtEl>
                                          <p:spTgt spid="3">
                                            <p:txEl>
                                              <p:pRg st="4" end="4"/>
                                            </p:txEl>
                                          </p:spTgt>
                                        </p:tgtEl>
                                      </p:cBhvr>
                                    </p:animEffect>
                                  </p:childTnLst>
                                </p:cTn>
                              </p:par>
                            </p:childTnLst>
                          </p:cTn>
                        </p:par>
                        <p:par>
                          <p:cTn id="28" fill="hold">
                            <p:stCondLst>
                              <p:cond delay="3000"/>
                            </p:stCondLst>
                            <p:childTnLst>
                              <p:par>
                                <p:cTn id="29" presetID="16" presetClass="entr" presetSubtype="26"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arn(inHorizontal)">
                                      <p:cBhvr>
                                        <p:cTn id="31" dur="500"/>
                                        <p:tgtEl>
                                          <p:spTgt spid="3">
                                            <p:txEl>
                                              <p:pRg st="5" end="5"/>
                                            </p:txEl>
                                          </p:spTgt>
                                        </p:tgtEl>
                                      </p:cBhvr>
                                    </p:animEffect>
                                  </p:childTnLst>
                                </p:cTn>
                              </p:par>
                            </p:childTnLst>
                          </p:cTn>
                        </p:par>
                        <p:par>
                          <p:cTn id="32" fill="hold">
                            <p:stCondLst>
                              <p:cond delay="3500"/>
                            </p:stCondLst>
                            <p:childTnLst>
                              <p:par>
                                <p:cTn id="33" presetID="16" presetClass="entr" presetSubtype="26"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arn(inHorizontal)">
                                      <p:cBhvr>
                                        <p:cTn id="35" dur="500"/>
                                        <p:tgtEl>
                                          <p:spTgt spid="3">
                                            <p:txEl>
                                              <p:pRg st="6" end="6"/>
                                            </p:txEl>
                                          </p:spTgt>
                                        </p:tgtEl>
                                      </p:cBhvr>
                                    </p:animEffect>
                                  </p:childTnLst>
                                </p:cTn>
                              </p:par>
                            </p:childTnLst>
                          </p:cTn>
                        </p:par>
                        <p:par>
                          <p:cTn id="36" fill="hold">
                            <p:stCondLst>
                              <p:cond delay="4000"/>
                            </p:stCondLst>
                            <p:childTnLst>
                              <p:par>
                                <p:cTn id="37" presetID="16" presetClass="entr" presetSubtype="26"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barn(inHorizontal)">
                                      <p:cBhvr>
                                        <p:cTn id="39" dur="500"/>
                                        <p:tgtEl>
                                          <p:spTgt spid="3">
                                            <p:txEl>
                                              <p:pRg st="7" end="7"/>
                                            </p:txEl>
                                          </p:spTgt>
                                        </p:tgtEl>
                                      </p:cBhvr>
                                    </p:animEffect>
                                  </p:childTnLst>
                                </p:cTn>
                              </p:par>
                            </p:childTnLst>
                          </p:cTn>
                        </p:par>
                        <p:par>
                          <p:cTn id="40" fill="hold">
                            <p:stCondLst>
                              <p:cond delay="4500"/>
                            </p:stCondLst>
                            <p:childTnLst>
                              <p:par>
                                <p:cTn id="41" presetID="16" presetClass="entr" presetSubtype="26"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Horizontal)">
                                      <p:cBhvr>
                                        <p:cTn id="43" dur="500"/>
                                        <p:tgtEl>
                                          <p:spTgt spid="3">
                                            <p:txEl>
                                              <p:pRg st="8" end="8"/>
                                            </p:txEl>
                                          </p:spTgt>
                                        </p:tgtEl>
                                      </p:cBhvr>
                                    </p:animEffect>
                                  </p:childTnLst>
                                </p:cTn>
                              </p:par>
                            </p:childTnLst>
                          </p:cTn>
                        </p:par>
                        <p:par>
                          <p:cTn id="44" fill="hold">
                            <p:stCondLst>
                              <p:cond delay="5000"/>
                            </p:stCondLst>
                            <p:childTnLst>
                              <p:par>
                                <p:cTn id="45" presetID="16" presetClass="entr" presetSubtype="26"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Horizontal)">
                                      <p:cBhvr>
                                        <p:cTn id="47" dur="500"/>
                                        <p:tgtEl>
                                          <p:spTgt spid="3">
                                            <p:txEl>
                                              <p:pRg st="9" end="9"/>
                                            </p:txEl>
                                          </p:spTgt>
                                        </p:tgtEl>
                                      </p:cBhvr>
                                    </p:animEffect>
                                  </p:childTnLst>
                                </p:cTn>
                              </p:par>
                            </p:childTnLst>
                          </p:cTn>
                        </p:par>
                        <p:par>
                          <p:cTn id="48" fill="hold">
                            <p:stCondLst>
                              <p:cond delay="5500"/>
                            </p:stCondLst>
                            <p:childTnLst>
                              <p:par>
                                <p:cTn id="49" presetID="16" presetClass="entr" presetSubtype="26" fill="hold" grpId="0" nodeType="after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barn(inHorizontal)">
                                      <p:cBhvr>
                                        <p:cTn id="5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EDUCATION IN HOME AND SCHOOL</a:t>
            </a:r>
            <a:endParaRPr lang="en-US" dirty="0"/>
          </a:p>
        </p:txBody>
      </p:sp>
      <p:sp>
        <p:nvSpPr>
          <p:cNvPr id="3" name="Content Placeholder 2"/>
          <p:cNvSpPr>
            <a:spLocks noGrp="1"/>
          </p:cNvSpPr>
          <p:nvPr>
            <p:ph sz="quarter" idx="1"/>
          </p:nvPr>
        </p:nvSpPr>
        <p:spPr>
          <a:xfrm>
            <a:off x="457200" y="1600200"/>
            <a:ext cx="7543800" cy="4873752"/>
          </a:xfrm>
        </p:spPr>
        <p:txBody>
          <a:bodyPr>
            <a:normAutofit/>
          </a:bodyPr>
          <a:lstStyle/>
          <a:p>
            <a:pPr algn="just"/>
            <a:r>
              <a:rPr lang="en-US" sz="2800" dirty="0" smtClean="0"/>
              <a:t>Adventist Home,</a:t>
            </a:r>
          </a:p>
          <a:p>
            <a:pPr algn="just"/>
            <a:r>
              <a:rPr lang="en-US" sz="2800" dirty="0" smtClean="0"/>
              <a:t>The Child Guidance</a:t>
            </a:r>
          </a:p>
          <a:p>
            <a:pPr algn="just"/>
            <a:r>
              <a:rPr lang="en-US" sz="2800" dirty="0" smtClean="0"/>
              <a:t>Counsels to Parents, Teachers and Students</a:t>
            </a:r>
          </a:p>
          <a:p>
            <a:pPr algn="just"/>
            <a:r>
              <a:rPr lang="en-US" sz="2800" dirty="0" smtClean="0"/>
              <a:t>Education</a:t>
            </a:r>
          </a:p>
          <a:p>
            <a:pPr algn="just"/>
            <a:r>
              <a:rPr lang="en-US" sz="2800" dirty="0" smtClean="0"/>
              <a:t>Fundamentals of Christian Education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3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3"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par>
                          <p:cTn id="15" fill="hold">
                            <p:stCondLst>
                              <p:cond delay="4000"/>
                            </p:stCondLst>
                            <p:childTnLst>
                              <p:par>
                                <p:cTn id="16" presetID="35"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anim calcmode="lin" valueType="num">
                                      <p:cBhvr>
                                        <p:cTn id="19"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0"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par>
                          <p:cTn id="22" fill="hold">
                            <p:stCondLst>
                              <p:cond delay="6000"/>
                            </p:stCondLst>
                            <p:childTnLst>
                              <p:par>
                                <p:cTn id="23" presetID="35"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7"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par>
                          <p:cTn id="29" fill="hold">
                            <p:stCondLst>
                              <p:cond delay="8000"/>
                            </p:stCondLst>
                            <p:childTnLst>
                              <p:par>
                                <p:cTn id="30" presetID="35"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2000"/>
                                        <p:tgtEl>
                                          <p:spTgt spid="3">
                                            <p:txEl>
                                              <p:pRg st="3" end="3"/>
                                            </p:txEl>
                                          </p:spTgt>
                                        </p:tgtEl>
                                      </p:cBhvr>
                                    </p:animEffect>
                                    <p:anim calcmode="lin" valueType="num">
                                      <p:cBhvr>
                                        <p:cTn id="33"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4"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par>
                          <p:cTn id="36" fill="hold">
                            <p:stCondLst>
                              <p:cond delay="10000"/>
                            </p:stCondLst>
                            <p:childTnLst>
                              <p:par>
                                <p:cTn id="37" presetID="35" presetClass="entr" presetSubtype="0" fill="hold" grpId="0"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2000"/>
                                        <p:tgtEl>
                                          <p:spTgt spid="3">
                                            <p:txEl>
                                              <p:pRg st="4" end="4"/>
                                            </p:txEl>
                                          </p:spTgt>
                                        </p:tgtEl>
                                      </p:cBhvr>
                                    </p:animEffect>
                                    <p:anim calcmode="lin" valueType="num">
                                      <p:cBhvr>
                                        <p:cTn id="40"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HISTORY AND PROPHECY</a:t>
            </a:r>
            <a:endParaRPr lang="en-US" dirty="0"/>
          </a:p>
        </p:txBody>
      </p:sp>
      <p:sp>
        <p:nvSpPr>
          <p:cNvPr id="3" name="Content Placeholder 2"/>
          <p:cNvSpPr>
            <a:spLocks noGrp="1"/>
          </p:cNvSpPr>
          <p:nvPr>
            <p:ph sz="quarter" idx="1"/>
          </p:nvPr>
        </p:nvSpPr>
        <p:spPr>
          <a:xfrm>
            <a:off x="457200" y="1600200"/>
            <a:ext cx="7620000" cy="4873752"/>
          </a:xfrm>
        </p:spPr>
        <p:txBody>
          <a:bodyPr>
            <a:normAutofit/>
          </a:bodyPr>
          <a:lstStyle/>
          <a:p>
            <a:r>
              <a:rPr lang="en-US" sz="2800" dirty="0" smtClean="0"/>
              <a:t>Great Controversy</a:t>
            </a:r>
          </a:p>
          <a:p>
            <a:r>
              <a:rPr lang="en-US" sz="2800" dirty="0" smtClean="0"/>
              <a:t>Spiritual Gifts, vols. 1, 3, 4</a:t>
            </a:r>
          </a:p>
          <a:p>
            <a:r>
              <a:rPr lang="en-US" sz="2800" dirty="0" smtClean="0"/>
              <a:t>Spirit of Prophecy, The, vol. 4</a:t>
            </a:r>
          </a:p>
          <a:p>
            <a:r>
              <a:rPr lang="en-US" sz="2800" b="1" dirty="0" smtClean="0"/>
              <a:t>HEALTH AND MEDICAL</a:t>
            </a:r>
          </a:p>
          <a:p>
            <a:r>
              <a:rPr lang="en-US" sz="2800" dirty="0" smtClean="0"/>
              <a:t>Counsels on Diet and Foods</a:t>
            </a:r>
          </a:p>
          <a:p>
            <a:r>
              <a:rPr lang="en-US" sz="2800" dirty="0" smtClean="0"/>
              <a:t>Counsels on Health</a:t>
            </a:r>
          </a:p>
          <a:p>
            <a:r>
              <a:rPr lang="en-US" sz="2800" dirty="0" smtClean="0"/>
              <a:t>Ministry of Healing</a:t>
            </a:r>
          </a:p>
          <a:p>
            <a:r>
              <a:rPr lang="en-US" sz="2800" dirty="0" smtClean="0"/>
              <a:t>The Temperance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par>
                          <p:cTn id="8" fill="hold">
                            <p:stCondLst>
                              <p:cond delay="500"/>
                            </p:stCondLst>
                            <p:childTnLst>
                              <p:par>
                                <p:cTn id="9" presetID="54" presetClass="entr" presetSubtype="0" accel="10000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2"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3"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5" dur="500"/>
                                        <p:tgtEl>
                                          <p:spTgt spid="3">
                                            <p:txEl>
                                              <p:pRg st="0" end="0"/>
                                            </p:txEl>
                                          </p:spTgt>
                                        </p:tgtEl>
                                      </p:cBhvr>
                                    </p:animEffect>
                                  </p:childTnLst>
                                </p:cTn>
                              </p:par>
                            </p:childTnLst>
                          </p:cTn>
                        </p:par>
                        <p:par>
                          <p:cTn id="16" fill="hold">
                            <p:stCondLst>
                              <p:cond delay="1000"/>
                            </p:stCondLst>
                            <p:childTnLst>
                              <p:par>
                                <p:cTn id="17" presetID="54" presetClass="entr" presetSubtype="0" accel="10000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1"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2"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3" dur="500"/>
                                        <p:tgtEl>
                                          <p:spTgt spid="3">
                                            <p:txEl>
                                              <p:pRg st="1" end="1"/>
                                            </p:txEl>
                                          </p:spTgt>
                                        </p:tgtEl>
                                      </p:cBhvr>
                                    </p:animEffect>
                                  </p:childTnLst>
                                </p:cTn>
                              </p:par>
                            </p:childTnLst>
                          </p:cTn>
                        </p:par>
                        <p:par>
                          <p:cTn id="24" fill="hold">
                            <p:stCondLst>
                              <p:cond delay="1500"/>
                            </p:stCondLst>
                            <p:childTnLst>
                              <p:par>
                                <p:cTn id="25" presetID="54" presetClass="entr" presetSubtype="0" accel="10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8"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9"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1" dur="500"/>
                                        <p:tgtEl>
                                          <p:spTgt spid="3">
                                            <p:txEl>
                                              <p:pRg st="2" end="2"/>
                                            </p:txEl>
                                          </p:spTgt>
                                        </p:tgtEl>
                                      </p:cBhvr>
                                    </p:animEffect>
                                  </p:childTnLst>
                                </p:cTn>
                              </p:par>
                            </p:childTnLst>
                          </p:cTn>
                        </p:par>
                        <p:par>
                          <p:cTn id="32" fill="hold">
                            <p:stCondLst>
                              <p:cond delay="2000"/>
                            </p:stCondLst>
                            <p:childTnLst>
                              <p:par>
                                <p:cTn id="33" presetID="54" presetClass="entr" presetSubtype="0" accel="100000" fill="hold" grpId="0"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6"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7"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8"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9" dur="500"/>
                                        <p:tgtEl>
                                          <p:spTgt spid="3">
                                            <p:txEl>
                                              <p:pRg st="3" end="3"/>
                                            </p:txEl>
                                          </p:spTgt>
                                        </p:tgtEl>
                                      </p:cBhvr>
                                    </p:animEffect>
                                  </p:childTnLst>
                                </p:cTn>
                              </p:par>
                            </p:childTnLst>
                          </p:cTn>
                        </p:par>
                        <p:par>
                          <p:cTn id="40" fill="hold">
                            <p:stCondLst>
                              <p:cond delay="2500"/>
                            </p:stCondLst>
                            <p:childTnLst>
                              <p:par>
                                <p:cTn id="41" presetID="54" presetClass="entr" presetSubtype="0" accel="100000" fill="hold" grpId="0" nodeType="after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3">
                                            <p:txEl>
                                              <p:pRg st="4" end="4"/>
                                            </p:txEl>
                                          </p:spTgt>
                                        </p:tgtEl>
                                      </p:cBhvr>
                                    </p:animEffect>
                                  </p:childTnLst>
                                </p:cTn>
                              </p:par>
                            </p:childTnLst>
                          </p:cTn>
                        </p:par>
                        <p:par>
                          <p:cTn id="48" fill="hold">
                            <p:stCondLst>
                              <p:cond delay="3000"/>
                            </p:stCondLst>
                            <p:childTnLst>
                              <p:par>
                                <p:cTn id="49" presetID="54" presetClass="entr" presetSubtype="0" accel="100000" fill="hold" grpId="0" nodeType="after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 calcmode="lin" valueType="num">
                                      <p:cBhvr>
                                        <p:cTn id="51"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52"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3"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4"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5" dur="500"/>
                                        <p:tgtEl>
                                          <p:spTgt spid="3">
                                            <p:txEl>
                                              <p:pRg st="5" end="5"/>
                                            </p:txEl>
                                          </p:spTgt>
                                        </p:tgtEl>
                                      </p:cBhvr>
                                    </p:animEffect>
                                  </p:childTnLst>
                                </p:cTn>
                              </p:par>
                            </p:childTnLst>
                          </p:cTn>
                        </p:par>
                        <p:par>
                          <p:cTn id="56" fill="hold">
                            <p:stCondLst>
                              <p:cond delay="3500"/>
                            </p:stCondLst>
                            <p:childTnLst>
                              <p:par>
                                <p:cTn id="57" presetID="54" presetClass="entr" presetSubtype="0" accel="100000" fill="hold" grpId="0" nodeType="after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anim calcmode="lin" valueType="num">
                                      <p:cBhvr>
                                        <p:cTn id="59"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60"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61"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2"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63" dur="500"/>
                                        <p:tgtEl>
                                          <p:spTgt spid="3">
                                            <p:txEl>
                                              <p:pRg st="6" end="6"/>
                                            </p:txEl>
                                          </p:spTgt>
                                        </p:tgtEl>
                                      </p:cBhvr>
                                    </p:animEffect>
                                  </p:childTnLst>
                                </p:cTn>
                              </p:par>
                            </p:childTnLst>
                          </p:cTn>
                        </p:par>
                        <p:par>
                          <p:cTn id="64" fill="hold">
                            <p:stCondLst>
                              <p:cond delay="4000"/>
                            </p:stCondLst>
                            <p:childTnLst>
                              <p:par>
                                <p:cTn id="65" presetID="54" presetClass="entr" presetSubtype="0" accel="100000" fill="hold" grpId="0" nodeType="after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 calcmode="lin" valueType="num">
                                      <p:cBhvr>
                                        <p:cTn id="67" dur="500" fill="hold"/>
                                        <p:tgtEl>
                                          <p:spTgt spid="3">
                                            <p:txEl>
                                              <p:pRg st="7" end="7"/>
                                            </p:txEl>
                                          </p:spTgt>
                                        </p:tgtEl>
                                        <p:attrNameLst>
                                          <p:attrName>ppt_w</p:attrName>
                                        </p:attrNameLst>
                                      </p:cBhvr>
                                      <p:tavLst>
                                        <p:tav tm="0">
                                          <p:val>
                                            <p:strVal val="#ppt_w*0.05"/>
                                          </p:val>
                                        </p:tav>
                                        <p:tav tm="100000">
                                          <p:val>
                                            <p:strVal val="#ppt_w"/>
                                          </p:val>
                                        </p:tav>
                                      </p:tavLst>
                                    </p:anim>
                                    <p:anim calcmode="lin" valueType="num">
                                      <p:cBhvr>
                                        <p:cTn id="68" dur="5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69" dur="5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70" dur="5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7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AUTOBIOGRAPHIES</a:t>
            </a:r>
            <a:endParaRPr lang="en-US" dirty="0"/>
          </a:p>
        </p:txBody>
      </p:sp>
      <p:sp>
        <p:nvSpPr>
          <p:cNvPr id="3" name="Content Placeholder 2"/>
          <p:cNvSpPr>
            <a:spLocks noGrp="1"/>
          </p:cNvSpPr>
          <p:nvPr>
            <p:ph sz="quarter" idx="1"/>
          </p:nvPr>
        </p:nvSpPr>
        <p:spPr>
          <a:xfrm>
            <a:off x="457200" y="1600200"/>
            <a:ext cx="7543800" cy="4873752"/>
          </a:xfrm>
        </p:spPr>
        <p:txBody>
          <a:bodyPr>
            <a:normAutofit/>
          </a:bodyPr>
          <a:lstStyle/>
          <a:p>
            <a:pPr algn="just"/>
            <a:r>
              <a:rPr lang="en-US" sz="2800" dirty="0" smtClean="0"/>
              <a:t>Christian Experience and Teachings</a:t>
            </a:r>
          </a:p>
          <a:p>
            <a:pPr algn="just"/>
            <a:r>
              <a:rPr lang="en-US" sz="2800" dirty="0" smtClean="0"/>
              <a:t>Early Writings</a:t>
            </a:r>
          </a:p>
          <a:p>
            <a:pPr algn="just"/>
            <a:r>
              <a:rPr lang="en-US" sz="2800" dirty="0" smtClean="0"/>
              <a:t>Life Sketches</a:t>
            </a:r>
          </a:p>
          <a:p>
            <a:pPr algn="just"/>
            <a:r>
              <a:rPr lang="en-US" sz="2800" dirty="0" smtClean="0"/>
              <a:t>Spiritual Gifts, vol. 2</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par>
                          <p:cTn id="10" fill="hold">
                            <p:stCondLst>
                              <p:cond delay="1000"/>
                            </p:stCondLst>
                            <p:childTnLst>
                              <p:par>
                                <p:cTn id="11" presetID="3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par>
                          <p:cTn id="17" fill="hold">
                            <p:stCondLst>
                              <p:cond delay="3000"/>
                            </p:stCondLst>
                            <p:childTnLst>
                              <p:par>
                                <p:cTn id="18" presetID="35"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par>
                          <p:cTn id="24" fill="hold">
                            <p:stCondLst>
                              <p:cond delay="5000"/>
                            </p:stCondLst>
                            <p:childTnLst>
                              <p:par>
                                <p:cTn id="25" presetID="35" presetClass="entr" presetSubtype="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par>
                          <p:cTn id="31" fill="hold">
                            <p:stCondLst>
                              <p:cond delay="7000"/>
                            </p:stCondLst>
                            <p:childTnLst>
                              <p:par>
                                <p:cTn id="32" presetID="35"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2000"/>
                                        <p:tgtEl>
                                          <p:spTgt spid="3">
                                            <p:txEl>
                                              <p:pRg st="3" end="3"/>
                                            </p:txEl>
                                          </p:spTgt>
                                        </p:tgtEl>
                                      </p:cBhvr>
                                    </p:animEffect>
                                    <p:anim calcmode="lin" valueType="num">
                                      <p:cBhvr>
                                        <p:cTn id="35"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6"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1143000"/>
          </a:xfrm>
        </p:spPr>
        <p:txBody>
          <a:bodyPr>
            <a:normAutofit/>
          </a:bodyPr>
          <a:lstStyle/>
          <a:p>
            <a:pPr algn="ctr"/>
            <a:r>
              <a:rPr lang="en-US" b="1" dirty="0" smtClean="0"/>
              <a:t>FASCINATING ONE-SENTENCE QUOTATIONS</a:t>
            </a:r>
            <a:endParaRPr lang="en-US" b="1" dirty="0"/>
          </a:p>
        </p:txBody>
      </p:sp>
      <p:sp>
        <p:nvSpPr>
          <p:cNvPr id="3" name="Content Placeholder 2"/>
          <p:cNvSpPr>
            <a:spLocks noGrp="1"/>
          </p:cNvSpPr>
          <p:nvPr>
            <p:ph sz="quarter" idx="1"/>
          </p:nvPr>
        </p:nvSpPr>
        <p:spPr>
          <a:xfrm>
            <a:off x="457200" y="1600200"/>
            <a:ext cx="7696200" cy="4873752"/>
          </a:xfrm>
        </p:spPr>
        <p:txBody>
          <a:bodyPr>
            <a:normAutofit/>
          </a:bodyPr>
          <a:lstStyle/>
          <a:p>
            <a:pPr algn="just"/>
            <a:r>
              <a:rPr lang="en-US" sz="2800" dirty="0" smtClean="0"/>
              <a:t>“Every man who praises himself brushes the luster from his best efforts.”-Testimonies, vol. 4, p. 607</a:t>
            </a:r>
          </a:p>
          <a:p>
            <a:pPr algn="just"/>
            <a:r>
              <a:rPr lang="en-US" sz="2800" dirty="0" smtClean="0"/>
              <a:t>“Salvation is like sunshine. It belongs to the whole world.”-The Desire of Ages, p. 307</a:t>
            </a:r>
          </a:p>
          <a:p>
            <a:pPr algn="just"/>
            <a:r>
              <a:rPr lang="en-US" sz="2800" dirty="0" smtClean="0"/>
              <a:t>“We are not forgiven because we forgive, but as we forgive.”-Christ’s Object Lessons, p. 251</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48" presetClass="entr" presetSubtype="0" accel="5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par>
                          <p:cTn id="18" fill="hold">
                            <p:stCondLst>
                              <p:cond delay="3000"/>
                            </p:stCondLst>
                            <p:childTnLst>
                              <p:par>
                                <p:cTn id="19" presetID="48" presetClass="entr" presetSubtype="0" accel="5000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4" dur="1000"/>
                                        <p:tgtEl>
                                          <p:spTgt spid="3">
                                            <p:txEl>
                                              <p:pRg st="1" end="1"/>
                                            </p:txEl>
                                          </p:spTgt>
                                        </p:tgtEl>
                                      </p:cBhvr>
                                    </p:animEffect>
                                  </p:childTnLst>
                                </p:cTn>
                              </p:par>
                            </p:childTnLst>
                          </p:cTn>
                        </p:par>
                        <p:par>
                          <p:cTn id="25" fill="hold">
                            <p:stCondLst>
                              <p:cond delay="4000"/>
                            </p:stCondLst>
                            <p:childTnLst>
                              <p:par>
                                <p:cTn id="26" presetID="48" presetClass="entr" presetSubtype="0" accel="5000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9"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r>
              <a:rPr lang="en-US" sz="2800" dirty="0" smtClean="0"/>
              <a:t>“God hates sin, but He loves the sinner.”-Prophets and Kings, p. 84</a:t>
            </a:r>
          </a:p>
          <a:p>
            <a:pPr algn="just"/>
            <a:r>
              <a:rPr lang="en-US" sz="2800" dirty="0" smtClean="0"/>
              <a:t>“If you will find voice and time to pray, God will time and voice to answer.”-My Life Today, p. 16</a:t>
            </a:r>
          </a:p>
          <a:p>
            <a:pPr algn="just"/>
            <a:r>
              <a:rPr lang="en-US" sz="2800" dirty="0" smtClean="0"/>
              <a:t>“You cannot give to God anything that He has not first given you.”-Messages to Young People, p. 407</a:t>
            </a:r>
          </a:p>
          <a:p>
            <a:pPr algn="just"/>
            <a:endParaRPr lang="en-US" sz="2800" dirty="0"/>
          </a:p>
        </p:txBody>
      </p:sp>
      <p:sp>
        <p:nvSpPr>
          <p:cNvPr id="4" name="Title 1"/>
          <p:cNvSpPr>
            <a:spLocks noGrp="1"/>
          </p:cNvSpPr>
          <p:nvPr>
            <p:ph type="title"/>
          </p:nvPr>
        </p:nvSpPr>
        <p:spPr>
          <a:xfrm>
            <a:off x="457200" y="274638"/>
            <a:ext cx="7543800" cy="1143000"/>
          </a:xfrm>
        </p:spPr>
        <p:txBody>
          <a:bodyPr>
            <a:normAutofit/>
          </a:bodyPr>
          <a:lstStyle/>
          <a:p>
            <a:pPr algn="ctr"/>
            <a:r>
              <a:rPr lang="en-US" b="1" dirty="0" smtClean="0"/>
              <a:t>FASCINATING ONE-SENTENCE QUOTATIONS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6"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3"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96200" cy="4873752"/>
          </a:xfrm>
        </p:spPr>
        <p:txBody>
          <a:bodyPr/>
          <a:lstStyle/>
          <a:p>
            <a:pPr algn="just"/>
            <a:r>
              <a:rPr lang="en-US" dirty="0" smtClean="0"/>
              <a:t>“It is faith that connects us with heaven.”-The Desire of Ages, p. 429</a:t>
            </a:r>
          </a:p>
          <a:p>
            <a:pPr algn="just"/>
            <a:r>
              <a:rPr lang="en-US" dirty="0" smtClean="0"/>
              <a:t>“The family tie is the closest, the most tender and sacred, of any on earth.”-The Ministry of Healing, p. 356</a:t>
            </a:r>
          </a:p>
          <a:p>
            <a:pPr algn="just"/>
            <a:r>
              <a:rPr lang="en-US" dirty="0" smtClean="0"/>
              <a:t>“God never asks us to believe, without giving sufficient evidence on which to base our faith.”-Steps to Christ, p. 105</a:t>
            </a:r>
          </a:p>
          <a:p>
            <a:pPr algn="just"/>
            <a:endParaRPr lang="en-US" dirty="0"/>
          </a:p>
        </p:txBody>
      </p:sp>
      <p:sp>
        <p:nvSpPr>
          <p:cNvPr id="4" name="Title 1"/>
          <p:cNvSpPr>
            <a:spLocks noGrp="1"/>
          </p:cNvSpPr>
          <p:nvPr>
            <p:ph type="title"/>
          </p:nvPr>
        </p:nvSpPr>
        <p:spPr>
          <a:xfrm>
            <a:off x="457200" y="274638"/>
            <a:ext cx="7543800" cy="1143000"/>
          </a:xfrm>
        </p:spPr>
        <p:txBody>
          <a:bodyPr>
            <a:normAutofit/>
          </a:bodyPr>
          <a:lstStyle/>
          <a:p>
            <a:pPr algn="ctr"/>
            <a:r>
              <a:rPr lang="en-US" b="1" dirty="0" smtClean="0"/>
              <a:t>FASCINATING ONE-SENTENCE QUOTATIONS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2000"/>
                                        <p:tgtEl>
                                          <p:spTgt spid="3">
                                            <p:txEl>
                                              <p:pRg st="1" end="1"/>
                                            </p:txEl>
                                          </p:spTgt>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96200" cy="4873752"/>
          </a:xfrm>
        </p:spPr>
        <p:txBody>
          <a:bodyPr>
            <a:normAutofit/>
          </a:bodyPr>
          <a:lstStyle/>
          <a:p>
            <a:pPr algn="just"/>
            <a:r>
              <a:rPr lang="en-US" sz="2800" dirty="0" smtClean="0"/>
              <a:t>It is faith that connects us with heaven.”_The Desire of Ages, p. 429</a:t>
            </a:r>
          </a:p>
          <a:p>
            <a:pPr algn="just"/>
            <a:r>
              <a:rPr lang="en-US" sz="2800" dirty="0" smtClean="0"/>
              <a:t>“The family tie is the closest, the most tender and sacred, of any on earth.”-The Ministry of Healing, p. 356</a:t>
            </a:r>
          </a:p>
          <a:p>
            <a:pPr algn="just"/>
            <a:r>
              <a:rPr lang="en-US" sz="2800" dirty="0" smtClean="0"/>
              <a:t>“God never asks us to believe, without giving sufficient evidence on which to base our faith.”-Steps to Christ, p. 105</a:t>
            </a:r>
          </a:p>
          <a:p>
            <a:pPr algn="just"/>
            <a:endParaRPr lang="en-US" sz="2800" dirty="0"/>
          </a:p>
        </p:txBody>
      </p:sp>
      <p:sp>
        <p:nvSpPr>
          <p:cNvPr id="4" name="Title 1"/>
          <p:cNvSpPr>
            <a:spLocks noGrp="1"/>
          </p:cNvSpPr>
          <p:nvPr>
            <p:ph type="title"/>
          </p:nvPr>
        </p:nvSpPr>
        <p:spPr>
          <a:xfrm>
            <a:off x="457200" y="274638"/>
            <a:ext cx="7543800" cy="1143000"/>
          </a:xfrm>
        </p:spPr>
        <p:txBody>
          <a:bodyPr>
            <a:normAutofit/>
          </a:bodyPr>
          <a:lstStyle/>
          <a:p>
            <a:pPr algn="ctr"/>
            <a:r>
              <a:rPr lang="en-US" b="1" dirty="0" smtClean="0"/>
              <a:t>FASCINATING ONE-SENTENCE QUOTATIONS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edge">
                                      <p:cBhvr>
                                        <p:cTn id="11" dur="2000"/>
                                        <p:tgtEl>
                                          <p:spTgt spid="3">
                                            <p:txEl>
                                              <p:pRg st="1" end="1"/>
                                            </p:txEl>
                                          </p:spTgt>
                                        </p:tgtEl>
                                      </p:cBhvr>
                                    </p:animEffect>
                                  </p:childTnLst>
                                </p:cTn>
                              </p:par>
                            </p:childTnLst>
                          </p:cTn>
                        </p:par>
                        <p:par>
                          <p:cTn id="12" fill="hold">
                            <p:stCondLst>
                              <p:cond delay="4000"/>
                            </p:stCondLst>
                            <p:childTnLst>
                              <p:par>
                                <p:cTn id="13" presetID="2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96200" cy="4953000"/>
          </a:xfrm>
        </p:spPr>
        <p:txBody>
          <a:bodyPr>
            <a:normAutofit/>
          </a:bodyPr>
          <a:lstStyle/>
          <a:p>
            <a:pPr algn="just"/>
            <a:r>
              <a:rPr lang="en-US" sz="2800" dirty="0" smtClean="0"/>
              <a:t>“Through the grace of Christ we may accomplish everything that God requires.”-Christ’s Object Lessons, p. 301</a:t>
            </a:r>
          </a:p>
          <a:p>
            <a:pPr algn="just"/>
            <a:r>
              <a:rPr lang="en-US" sz="2800" dirty="0" smtClean="0"/>
              <a:t>“Death before dishonor or the transgression of God’s law should be the motto of every Christian.”-Testimonies, vol. 5, p.147</a:t>
            </a:r>
          </a:p>
          <a:p>
            <a:pPr algn="just"/>
            <a:r>
              <a:rPr lang="en-US" sz="2800" dirty="0" smtClean="0"/>
              <a:t>“A kind, courteous Christian is the most powerful argument that can be produced in favor of Christianity.”-Gospel Workers, p. 122</a:t>
            </a:r>
            <a:endParaRPr lang="en-US" sz="2800" dirty="0"/>
          </a:p>
        </p:txBody>
      </p:sp>
      <p:sp>
        <p:nvSpPr>
          <p:cNvPr id="4" name="Title 1"/>
          <p:cNvSpPr>
            <a:spLocks noGrp="1"/>
          </p:cNvSpPr>
          <p:nvPr>
            <p:ph type="title"/>
          </p:nvPr>
        </p:nvSpPr>
        <p:spPr>
          <a:xfrm>
            <a:off x="457200" y="274638"/>
            <a:ext cx="7543800" cy="1143000"/>
          </a:xfrm>
        </p:spPr>
        <p:txBody>
          <a:bodyPr>
            <a:normAutofit/>
          </a:bodyPr>
          <a:lstStyle/>
          <a:p>
            <a:pPr algn="ctr"/>
            <a:r>
              <a:rPr lang="en-US" b="1" dirty="0" smtClean="0"/>
              <a:t>FASCINATING ONE-SENTENCE QUOTATIONS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76401"/>
            <a:ext cx="7772400" cy="5029199"/>
          </a:xfrm>
        </p:spPr>
        <p:txBody>
          <a:bodyPr>
            <a:normAutofit/>
          </a:bodyPr>
          <a:lstStyle/>
          <a:p>
            <a:pPr marL="514350" indent="-514350" algn="just">
              <a:buFont typeface="+mj-lt"/>
              <a:buAutoNum type="arabicPeriod"/>
            </a:pPr>
            <a:r>
              <a:rPr lang="en-US" sz="2800" dirty="0" smtClean="0">
                <a:effectLst>
                  <a:outerShdw blurRad="38100" dist="38100" dir="2700000" algn="tl">
                    <a:srgbClr val="000000">
                      <a:alpha val="43137"/>
                    </a:srgbClr>
                  </a:outerShdw>
                </a:effectLst>
                <a:latin typeface="Batang" pitchFamily="18" charset="-127"/>
                <a:ea typeface="Batang" pitchFamily="18" charset="-127"/>
              </a:rPr>
              <a:t>To </a:t>
            </a:r>
            <a:r>
              <a:rPr lang="en-US" sz="2800" dirty="0" smtClean="0">
                <a:effectLst>
                  <a:outerShdw blurRad="38100" dist="38100" dir="2700000" algn="tl">
                    <a:srgbClr val="000000">
                      <a:alpha val="43137"/>
                    </a:srgbClr>
                  </a:outerShdw>
                </a:effectLst>
                <a:latin typeface="Batang" pitchFamily="18" charset="-127"/>
                <a:ea typeface="Batang" pitchFamily="18" charset="-127"/>
              </a:rPr>
              <a:t>bring the minds of God’s people to His Word (see Testimonies, vol.5, p.663)</a:t>
            </a:r>
          </a:p>
          <a:p>
            <a:pPr marL="514350" indent="-514350" algn="just">
              <a:buFont typeface="+mj-lt"/>
              <a:buAutoNum type="arabicPeriod"/>
            </a:pPr>
            <a:r>
              <a:rPr lang="en-US" sz="2800" dirty="0" smtClean="0">
                <a:effectLst>
                  <a:outerShdw blurRad="38100" dist="38100" dir="2700000" algn="tl">
                    <a:srgbClr val="000000">
                      <a:alpha val="43137"/>
                    </a:srgbClr>
                  </a:outerShdw>
                </a:effectLst>
                <a:latin typeface="Batang" pitchFamily="18" charset="-127"/>
                <a:ea typeface="Batang" pitchFamily="18" charset="-127"/>
              </a:rPr>
              <a:t>To </a:t>
            </a:r>
            <a:r>
              <a:rPr lang="en-US" sz="2800" dirty="0" smtClean="0">
                <a:effectLst>
                  <a:outerShdw blurRad="38100" dist="38100" dir="2700000" algn="tl">
                    <a:srgbClr val="000000">
                      <a:alpha val="43137"/>
                    </a:srgbClr>
                  </a:outerShdw>
                </a:effectLst>
                <a:latin typeface="Batang" pitchFamily="18" charset="-127"/>
                <a:ea typeface="Batang" pitchFamily="18" charset="-127"/>
              </a:rPr>
              <a:t>simplify the “great truths already given,” “that all may be left without excuse” (see Testimonies, vol. 5, p. 665 and vol. 2, p. 605).</a:t>
            </a:r>
          </a:p>
          <a:p>
            <a:pPr marL="514350" indent="-514350" algn="just">
              <a:buFont typeface="+mj-lt"/>
              <a:buAutoNum type="arabicPeriod"/>
            </a:pPr>
            <a:r>
              <a:rPr lang="en-US" sz="2800" dirty="0" smtClean="0">
                <a:effectLst>
                  <a:outerShdw blurRad="38100" dist="38100" dir="2700000" algn="tl">
                    <a:srgbClr val="000000">
                      <a:alpha val="43137"/>
                    </a:srgbClr>
                  </a:outerShdw>
                </a:effectLst>
                <a:latin typeface="Batang" pitchFamily="18" charset="-127"/>
                <a:ea typeface="Batang" pitchFamily="18" charset="-127"/>
              </a:rPr>
              <a:t>To </a:t>
            </a:r>
            <a:r>
              <a:rPr lang="en-US" sz="2800" dirty="0" smtClean="0">
                <a:effectLst>
                  <a:outerShdw blurRad="38100" dist="38100" dir="2700000" algn="tl">
                    <a:srgbClr val="000000">
                      <a:alpha val="43137"/>
                    </a:srgbClr>
                  </a:outerShdw>
                </a:effectLst>
                <a:latin typeface="Batang" pitchFamily="18" charset="-127"/>
                <a:ea typeface="Batang" pitchFamily="18" charset="-127"/>
              </a:rPr>
              <a:t>call attention to Bible “principles for the formation of correct habits of living” (Testimonies, vol. 5, pp. 663, 664).</a:t>
            </a:r>
            <a:endParaRPr lang="en-US" sz="2800" dirty="0">
              <a:effectLst>
                <a:outerShdw blurRad="38100" dist="38100" dir="2700000" algn="tl">
                  <a:srgbClr val="000000">
                    <a:alpha val="43137"/>
                  </a:srgbClr>
                </a:outerShdw>
              </a:effectLst>
              <a:latin typeface="Batang" pitchFamily="18" charset="-127"/>
              <a:ea typeface="Batang" pitchFamily="18" charset="-127"/>
            </a:endParaRPr>
          </a:p>
        </p:txBody>
      </p:sp>
      <p:sp>
        <p:nvSpPr>
          <p:cNvPr id="4" name="Title 1"/>
          <p:cNvSpPr>
            <a:spLocks noGrp="1"/>
          </p:cNvSpPr>
          <p:nvPr>
            <p:ph type="title"/>
          </p:nvPr>
        </p:nvSpPr>
        <p:spPr>
          <a:xfrm>
            <a:off x="457200" y="274638"/>
            <a:ext cx="7467600" cy="1020762"/>
          </a:xfrm>
        </p:spPr>
        <p:txBody>
          <a:bodyPr>
            <a:normAutofit/>
          </a:bodyPr>
          <a:lstStyle/>
          <a:p>
            <a:pPr algn="ctr"/>
            <a:r>
              <a:rPr lang="en-US" sz="3200" dirty="0" smtClean="0"/>
              <a:t>Ten reasons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6"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3"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96200" cy="4873752"/>
          </a:xfrm>
        </p:spPr>
        <p:txBody>
          <a:bodyPr>
            <a:normAutofit/>
          </a:bodyPr>
          <a:lstStyle/>
          <a:p>
            <a:pPr algn="just"/>
            <a:r>
              <a:rPr lang="en-US" sz="2800" dirty="0" smtClean="0"/>
              <a:t>“Love those best who love Christ most.”-Testimonies, vol. 2, p. 48</a:t>
            </a:r>
          </a:p>
          <a:p>
            <a:pPr algn="just"/>
            <a:r>
              <a:rPr lang="en-US" sz="2800" dirty="0" smtClean="0"/>
              <a:t>“Those who in everything make God first and last and best, are the happiest people in the world.”-Messages to Young People, p. 38</a:t>
            </a:r>
          </a:p>
          <a:p>
            <a:pPr algn="just"/>
            <a:r>
              <a:rPr lang="en-US" sz="2800" dirty="0" smtClean="0"/>
              <a:t>“Every soul is as fully known to Jesus as if he were the only one for whom the Saviour died.”-The Desire of Ages, p. 480</a:t>
            </a:r>
            <a:endParaRPr lang="en-US" sz="2800" dirty="0"/>
          </a:p>
        </p:txBody>
      </p:sp>
      <p:sp>
        <p:nvSpPr>
          <p:cNvPr id="4" name="Title 1"/>
          <p:cNvSpPr>
            <a:spLocks noGrp="1"/>
          </p:cNvSpPr>
          <p:nvPr>
            <p:ph type="title"/>
          </p:nvPr>
        </p:nvSpPr>
        <p:spPr>
          <a:xfrm>
            <a:off x="457200" y="274638"/>
            <a:ext cx="7543800" cy="1143000"/>
          </a:xfrm>
        </p:spPr>
        <p:txBody>
          <a:bodyPr>
            <a:normAutofit/>
          </a:bodyPr>
          <a:lstStyle/>
          <a:p>
            <a:pPr algn="ctr"/>
            <a:r>
              <a:rPr lang="en-US" b="1" dirty="0" smtClean="0"/>
              <a:t>FASCINATING ONE-SENTENCE QUOTATIONS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par>
                          <p:cTn id="12" fill="hold">
                            <p:stCondLst>
                              <p:cond delay="500"/>
                            </p:stCondLst>
                            <p:childTnLst>
                              <p:par>
                                <p:cTn id="13" presetID="54" presetClass="entr" presetSubtype="0" accel="10000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1" end="1"/>
                                            </p:txEl>
                                          </p:spTgt>
                                        </p:tgtEl>
                                      </p:cBhvr>
                                    </p:animEffect>
                                  </p:childTnLst>
                                </p:cTn>
                              </p:par>
                            </p:childTnLst>
                          </p:cTn>
                        </p:par>
                        <p:par>
                          <p:cTn id="20" fill="hold">
                            <p:stCondLst>
                              <p:cond delay="1000"/>
                            </p:stCondLst>
                            <p:childTnLst>
                              <p:par>
                                <p:cTn id="21" presetID="54" presetClass="entr" presetSubtype="0" accel="10000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96200" cy="4873752"/>
          </a:xfrm>
        </p:spPr>
        <p:txBody>
          <a:bodyPr>
            <a:noAutofit/>
          </a:bodyPr>
          <a:lstStyle/>
          <a:p>
            <a:pPr algn="just"/>
            <a:r>
              <a:rPr lang="en-US" sz="2800" dirty="0" smtClean="0"/>
              <a:t>“The cultivation of a uniform courtesy, a willingness to do to others as we would wish them to do us, would annihilate half the ills of life”-Patriarchs and Prophets, p. 133</a:t>
            </a:r>
          </a:p>
          <a:p>
            <a:pPr algn="just"/>
            <a:r>
              <a:rPr lang="en-US" sz="2800" dirty="0" smtClean="0"/>
              <a:t>Sanctification is not the work of  a moment, an hour, a day, but a lifetime.”-The Acts of the Apostles, p 560</a:t>
            </a:r>
          </a:p>
          <a:p>
            <a:pPr algn="just"/>
            <a:r>
              <a:rPr lang="en-US" sz="2800" dirty="0" smtClean="0"/>
              <a:t>“Faith is the gift of God, but the power to exercises it ours.”Patriarchs and Prophets, p. 431</a:t>
            </a:r>
            <a:endParaRPr lang="en-US" sz="2800" dirty="0"/>
          </a:p>
        </p:txBody>
      </p:sp>
      <p:sp>
        <p:nvSpPr>
          <p:cNvPr id="4" name="Title 1"/>
          <p:cNvSpPr>
            <a:spLocks noGrp="1"/>
          </p:cNvSpPr>
          <p:nvPr>
            <p:ph type="title"/>
          </p:nvPr>
        </p:nvSpPr>
        <p:spPr>
          <a:xfrm>
            <a:off x="457200" y="274638"/>
            <a:ext cx="7543800" cy="1143000"/>
          </a:xfrm>
        </p:spPr>
        <p:txBody>
          <a:bodyPr>
            <a:normAutofit/>
          </a:bodyPr>
          <a:lstStyle/>
          <a:p>
            <a:pPr algn="ctr"/>
            <a:r>
              <a:rPr lang="en-US" b="1" dirty="0" smtClean="0"/>
              <a:t>FASCINATING ONE-SENTENCE QUOTATIONS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48" presetClass="entr" presetSubtype="0" accel="5000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1" end="1"/>
                                            </p:txEl>
                                          </p:spTgt>
                                        </p:tgtEl>
                                      </p:cBhvr>
                                    </p:animEffect>
                                  </p:childTnLst>
                                </p:cTn>
                              </p:par>
                            </p:childTnLst>
                          </p:cTn>
                        </p:par>
                        <p:par>
                          <p:cTn id="18" fill="hold">
                            <p:stCondLst>
                              <p:cond delay="2000"/>
                            </p:stCondLst>
                            <p:childTnLst>
                              <p:par>
                                <p:cTn id="19" presetID="48" presetClass="entr" presetSubtype="0" accel="5000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772400" cy="4873752"/>
          </a:xfrm>
        </p:spPr>
        <p:txBody>
          <a:bodyPr>
            <a:normAutofit/>
          </a:bodyPr>
          <a:lstStyle/>
          <a:p>
            <a:pPr marL="457200" indent="-457200" algn="just">
              <a:buAutoNum type="arabicPeriod" startAt="4"/>
            </a:pPr>
            <a:r>
              <a:rPr lang="en-US" sz="3200" dirty="0" smtClean="0">
                <a:effectLst>
                  <a:outerShdw blurRad="38100" dist="38100" dir="2700000" algn="tl">
                    <a:srgbClr val="000000">
                      <a:alpha val="43137"/>
                    </a:srgbClr>
                  </a:outerShdw>
                </a:effectLst>
                <a:latin typeface="Batang" pitchFamily="18" charset="-127"/>
                <a:ea typeface="Batang" pitchFamily="18" charset="-127"/>
              </a:rPr>
              <a:t>To </a:t>
            </a:r>
            <a:r>
              <a:rPr lang="en-US" sz="3200" dirty="0" smtClean="0">
                <a:effectLst>
                  <a:outerShdw blurRad="38100" dist="38100" dir="2700000" algn="tl">
                    <a:srgbClr val="000000">
                      <a:alpha val="43137"/>
                    </a:srgbClr>
                  </a:outerShdw>
                </a:effectLst>
                <a:latin typeface="Batang" pitchFamily="18" charset="-127"/>
                <a:ea typeface="Batang" pitchFamily="18" charset="-127"/>
              </a:rPr>
              <a:t>“correct those who err from Bible truth” (Early Writings, p. 78</a:t>
            </a:r>
            <a:r>
              <a:rPr lang="en-US" sz="3200" dirty="0" smtClean="0">
                <a:effectLst>
                  <a:outerShdw blurRad="38100" dist="38100" dir="2700000" algn="tl">
                    <a:srgbClr val="000000">
                      <a:alpha val="43137"/>
                    </a:srgbClr>
                  </a:outerShdw>
                </a:effectLst>
                <a:latin typeface="Batang" pitchFamily="18" charset="-127"/>
                <a:ea typeface="Batang" pitchFamily="18" charset="-127"/>
              </a:rPr>
              <a:t>)</a:t>
            </a:r>
          </a:p>
          <a:p>
            <a:pPr marL="457200" indent="-457200" algn="just">
              <a:buFont typeface="Wingdings"/>
              <a:buAutoNum type="arabicPeriod" startAt="4"/>
            </a:pPr>
            <a:r>
              <a:rPr lang="en-US" sz="3200" dirty="0">
                <a:effectLst>
                  <a:outerShdw blurRad="38100" dist="38100" dir="2700000" algn="tl">
                    <a:srgbClr val="000000">
                      <a:alpha val="43137"/>
                    </a:srgbClr>
                  </a:outerShdw>
                </a:effectLst>
                <a:latin typeface="Batang" pitchFamily="18" charset="-127"/>
                <a:ea typeface="Batang" pitchFamily="18" charset="-127"/>
              </a:rPr>
              <a:t>“To specify what is truth” (Ellen G. White Letter 127, 1910</a:t>
            </a:r>
            <a:r>
              <a:rPr lang="en-US" sz="3200" dirty="0" smtClean="0">
                <a:effectLst>
                  <a:outerShdw blurRad="38100" dist="38100" dir="2700000" algn="tl">
                    <a:srgbClr val="000000">
                      <a:alpha val="43137"/>
                    </a:srgbClr>
                  </a:outerShdw>
                </a:effectLst>
                <a:latin typeface="Batang" pitchFamily="18" charset="-127"/>
                <a:ea typeface="Batang" pitchFamily="18" charset="-127"/>
              </a:rPr>
              <a:t>).</a:t>
            </a:r>
          </a:p>
          <a:p>
            <a:pPr marL="457200" indent="-457200" algn="just">
              <a:buFont typeface="Wingdings"/>
              <a:buAutoNum type="arabicPeriod" startAt="4"/>
            </a:pPr>
            <a:r>
              <a:rPr lang="en-US" sz="3200" dirty="0">
                <a:effectLst>
                  <a:outerShdw blurRad="38100" dist="38100" dir="2700000" algn="tl">
                    <a:srgbClr val="000000">
                      <a:alpha val="43137"/>
                    </a:srgbClr>
                  </a:outerShdw>
                </a:effectLst>
                <a:latin typeface="Batang" pitchFamily="18" charset="-127"/>
                <a:ea typeface="Batang" pitchFamily="18" charset="-127"/>
              </a:rPr>
              <a:t>To instruct concerning God’s will (Testimonies, vol. 5, p. 661)</a:t>
            </a:r>
          </a:p>
          <a:p>
            <a:pPr marL="457200" indent="-457200" algn="just">
              <a:buFont typeface="Wingdings"/>
              <a:buAutoNum type="arabicPeriod" startAt="4"/>
            </a:pPr>
            <a:r>
              <a:rPr lang="en-US" sz="3200" dirty="0">
                <a:effectLst>
                  <a:outerShdw blurRad="38100" dist="38100" dir="2700000" algn="tl">
                    <a:srgbClr val="000000">
                      <a:alpha val="43137"/>
                    </a:srgbClr>
                  </a:outerShdw>
                </a:effectLst>
                <a:latin typeface="Batang" pitchFamily="18" charset="-127"/>
                <a:ea typeface="Batang" pitchFamily="18" charset="-127"/>
              </a:rPr>
              <a:t>To specify “man’s duty to God and to his fellow man” (Testimonies, vol. 5, p. 665</a:t>
            </a:r>
            <a:r>
              <a:rPr lang="en-US" sz="3200" dirty="0" smtClean="0">
                <a:effectLst>
                  <a:outerShdw blurRad="38100" dist="38100" dir="2700000" algn="tl">
                    <a:srgbClr val="000000">
                      <a:alpha val="43137"/>
                    </a:srgbClr>
                  </a:outerShdw>
                </a:effectLst>
                <a:latin typeface="Batang" pitchFamily="18" charset="-127"/>
                <a:ea typeface="Batang" pitchFamily="18" charset="-127"/>
              </a:rPr>
              <a:t>)</a:t>
            </a:r>
            <a:endParaRPr lang="en-US" sz="3200" dirty="0">
              <a:effectLst>
                <a:outerShdw blurRad="38100" dist="38100" dir="2700000" algn="tl">
                  <a:srgbClr val="000000">
                    <a:alpha val="43137"/>
                  </a:srgbClr>
                </a:outerShdw>
              </a:effectLst>
              <a:latin typeface="Batang" pitchFamily="18" charset="-127"/>
              <a:ea typeface="Batang" pitchFamily="18" charset="-127"/>
            </a:endParaRPr>
          </a:p>
        </p:txBody>
      </p:sp>
      <p:sp>
        <p:nvSpPr>
          <p:cNvPr id="4" name="Title 1"/>
          <p:cNvSpPr>
            <a:spLocks noGrp="1"/>
          </p:cNvSpPr>
          <p:nvPr>
            <p:ph type="title"/>
          </p:nvPr>
        </p:nvSpPr>
        <p:spPr>
          <a:xfrm>
            <a:off x="457200" y="274638"/>
            <a:ext cx="7696200" cy="1020762"/>
          </a:xfrm>
        </p:spPr>
        <p:txBody>
          <a:bodyPr>
            <a:normAutofit/>
          </a:bodyPr>
          <a:lstStyle/>
          <a:p>
            <a:pPr algn="ctr"/>
            <a:r>
              <a:rPr lang="en-US" sz="3200" dirty="0" smtClean="0"/>
              <a:t>Ten reasons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96200" cy="4873752"/>
          </a:xfrm>
        </p:spPr>
        <p:txBody>
          <a:bodyPr>
            <a:normAutofit/>
          </a:bodyPr>
          <a:lstStyle/>
          <a:p>
            <a:pPr marL="457200" indent="-457200" algn="just">
              <a:buAutoNum type="arabicPeriod" startAt="8"/>
            </a:pPr>
            <a:r>
              <a:rPr lang="en-US" sz="2800" dirty="0" smtClean="0">
                <a:effectLst>
                  <a:outerShdw blurRad="38100" dist="38100" dir="2700000" algn="tl">
                    <a:srgbClr val="000000">
                      <a:alpha val="43137"/>
                    </a:srgbClr>
                  </a:outerShdw>
                </a:effectLst>
                <a:latin typeface="Batang" pitchFamily="18" charset="-127"/>
                <a:ea typeface="Batang" pitchFamily="18" charset="-127"/>
              </a:rPr>
              <a:t>“For </a:t>
            </a:r>
            <a:r>
              <a:rPr lang="en-US" sz="2800" dirty="0" smtClean="0">
                <a:effectLst>
                  <a:outerShdw blurRad="38100" dist="38100" dir="2700000" algn="tl">
                    <a:srgbClr val="000000">
                      <a:alpha val="43137"/>
                    </a:srgbClr>
                  </a:outerShdw>
                </a:effectLst>
                <a:latin typeface="Batang" pitchFamily="18" charset="-127"/>
                <a:ea typeface="Batang" pitchFamily="18" charset="-127"/>
              </a:rPr>
              <a:t>the comfort of His people” (Early Writings, p. 78</a:t>
            </a:r>
            <a:r>
              <a:rPr lang="en-US" sz="2800" dirty="0" smtClean="0">
                <a:effectLst>
                  <a:outerShdw blurRad="38100" dist="38100" dir="2700000" algn="tl">
                    <a:srgbClr val="000000">
                      <a:alpha val="43137"/>
                    </a:srgbClr>
                  </a:outerShdw>
                </a:effectLst>
                <a:latin typeface="Batang" pitchFamily="18" charset="-127"/>
                <a:ea typeface="Batang" pitchFamily="18" charset="-127"/>
              </a:rPr>
              <a:t>)</a:t>
            </a:r>
          </a:p>
          <a:p>
            <a:pPr marL="457200" indent="-457200" algn="just">
              <a:buFont typeface="Wingdings"/>
              <a:buAutoNum type="arabicPeriod" startAt="8"/>
            </a:pPr>
            <a:r>
              <a:rPr lang="en-US" sz="2800" dirty="0">
                <a:effectLst>
                  <a:outerShdw blurRad="38100" dist="38100" dir="2700000" algn="tl">
                    <a:srgbClr val="000000">
                      <a:alpha val="43137"/>
                    </a:srgbClr>
                  </a:outerShdw>
                </a:effectLst>
                <a:latin typeface="Batang" pitchFamily="18" charset="-127"/>
                <a:ea typeface="Batang" pitchFamily="18" charset="-127"/>
              </a:rPr>
              <a:t>“To encourage the responding” (Review and Herald, Jan. 10, 1856)</a:t>
            </a:r>
          </a:p>
          <a:p>
            <a:pPr marL="457200" indent="-457200" algn="just">
              <a:buFont typeface="Wingdings"/>
              <a:buAutoNum type="arabicPeriod" startAt="8"/>
            </a:pPr>
            <a:r>
              <a:rPr lang="en-US" sz="2800" dirty="0">
                <a:effectLst>
                  <a:outerShdw blurRad="38100" dist="38100" dir="2700000" algn="tl">
                    <a:srgbClr val="000000">
                      <a:alpha val="43137"/>
                    </a:srgbClr>
                  </a:outerShdw>
                </a:effectLst>
                <a:latin typeface="Batang" pitchFamily="18" charset="-127"/>
                <a:ea typeface="Batang" pitchFamily="18" charset="-127"/>
              </a:rPr>
              <a:t>To instruct concerning “the course that He would have them pursue” (Testimonies, vol. 5, p. 661</a:t>
            </a:r>
            <a:r>
              <a:rPr lang="en-US" sz="2800" dirty="0" smtClean="0">
                <a:effectLst>
                  <a:outerShdw blurRad="38100" dist="38100" dir="2700000" algn="tl">
                    <a:srgbClr val="000000">
                      <a:alpha val="43137"/>
                    </a:srgbClr>
                  </a:outerShdw>
                </a:effectLst>
                <a:latin typeface="Batang" pitchFamily="18" charset="-127"/>
                <a:ea typeface="Batang" pitchFamily="18" charset="-127"/>
              </a:rPr>
              <a:t>)</a:t>
            </a:r>
            <a:endParaRPr lang="en-US" sz="2800" dirty="0">
              <a:effectLst>
                <a:outerShdw blurRad="38100" dist="38100" dir="2700000" algn="tl">
                  <a:srgbClr val="000000">
                    <a:alpha val="43137"/>
                  </a:srgbClr>
                </a:outerShdw>
              </a:effectLst>
              <a:latin typeface="Batang" pitchFamily="18" charset="-127"/>
              <a:ea typeface="Batang" pitchFamily="18" charset="-127"/>
            </a:endParaRPr>
          </a:p>
        </p:txBody>
      </p:sp>
      <p:sp>
        <p:nvSpPr>
          <p:cNvPr id="4" name="Title 1"/>
          <p:cNvSpPr>
            <a:spLocks noGrp="1"/>
          </p:cNvSpPr>
          <p:nvPr>
            <p:ph type="title"/>
          </p:nvPr>
        </p:nvSpPr>
        <p:spPr>
          <a:xfrm>
            <a:off x="457200" y="274638"/>
            <a:ext cx="7467600" cy="1020762"/>
          </a:xfrm>
        </p:spPr>
        <p:txBody>
          <a:bodyPr>
            <a:normAutofit/>
          </a:bodyPr>
          <a:lstStyle/>
          <a:p>
            <a:pPr algn="ctr"/>
            <a:r>
              <a:rPr lang="en-US" sz="3200" dirty="0" smtClean="0"/>
              <a:t>Ten reasons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9" presetClass="entr" presetSubtype="0" accel="10000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39" presetClass="entr" presetSubtype="0" accel="10000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rmAutofit/>
          </a:bodyPr>
          <a:lstStyle/>
          <a:p>
            <a:pPr algn="ctr"/>
            <a:r>
              <a:rPr lang="en-US" dirty="0" smtClean="0"/>
              <a:t>THE RELATION OF THE SPIRIT OF PROPHECY TO THE BIBLE</a:t>
            </a:r>
            <a:endParaRPr lang="en-US" dirty="0"/>
          </a:p>
        </p:txBody>
      </p:sp>
      <p:sp>
        <p:nvSpPr>
          <p:cNvPr id="3" name="Content Placeholder 2"/>
          <p:cNvSpPr>
            <a:spLocks noGrp="1"/>
          </p:cNvSpPr>
          <p:nvPr>
            <p:ph sz="quarter" idx="1"/>
          </p:nvPr>
        </p:nvSpPr>
        <p:spPr>
          <a:xfrm>
            <a:off x="457200" y="1600200"/>
            <a:ext cx="7772400" cy="4873752"/>
          </a:xfrm>
        </p:spPr>
        <p:txBody>
          <a:bodyPr>
            <a:normAutofit/>
          </a:bodyPr>
          <a:lstStyle/>
          <a:p>
            <a:pPr algn="just"/>
            <a:r>
              <a:rPr lang="en-US" sz="2800" dirty="0" smtClean="0">
                <a:effectLst>
                  <a:outerShdw blurRad="38100" dist="38100" dir="2700000" algn="tl">
                    <a:srgbClr val="000000">
                      <a:alpha val="43137"/>
                    </a:srgbClr>
                  </a:outerShdw>
                </a:effectLst>
                <a:latin typeface="Batang" pitchFamily="18" charset="-127"/>
                <a:ea typeface="Batang" pitchFamily="18" charset="-127"/>
              </a:rPr>
              <a:t>Ellen White was God’s messenger.</a:t>
            </a:r>
          </a:p>
          <a:p>
            <a:pPr algn="just"/>
            <a:r>
              <a:rPr lang="en-US" sz="2800" dirty="0" smtClean="0">
                <a:effectLst>
                  <a:outerShdw blurRad="38100" dist="38100" dir="2700000" algn="tl">
                    <a:srgbClr val="000000">
                      <a:alpha val="43137"/>
                    </a:srgbClr>
                  </a:outerShdw>
                </a:effectLst>
                <a:latin typeface="Batang" pitchFamily="18" charset="-127"/>
                <a:ea typeface="Batang" pitchFamily="18" charset="-127"/>
              </a:rPr>
              <a:t>“I am instructed that I am the Lord’s messenger.” -Review and Herald July 26, 1906.</a:t>
            </a:r>
          </a:p>
          <a:p>
            <a:pPr algn="just"/>
            <a:r>
              <a:rPr lang="en-US" sz="2800" dirty="0" smtClean="0">
                <a:effectLst>
                  <a:outerShdw blurRad="38100" dist="38100" dir="2700000" algn="tl">
                    <a:srgbClr val="000000">
                      <a:alpha val="43137"/>
                    </a:srgbClr>
                  </a:outerShdw>
                </a:effectLst>
                <a:latin typeface="Batang" pitchFamily="18" charset="-127"/>
                <a:ea typeface="Batang" pitchFamily="18" charset="-127"/>
              </a:rPr>
              <a:t>The Bible is the rule of faith.</a:t>
            </a:r>
          </a:p>
          <a:p>
            <a:pPr algn="just"/>
            <a:r>
              <a:rPr lang="en-US" sz="2800" dirty="0" smtClean="0">
                <a:effectLst>
                  <a:outerShdw blurRad="38100" dist="38100" dir="2700000" algn="tl">
                    <a:srgbClr val="000000">
                      <a:alpha val="43137"/>
                    </a:srgbClr>
                  </a:outerShdw>
                </a:effectLst>
                <a:latin typeface="Batang" pitchFamily="18" charset="-127"/>
                <a:ea typeface="Batang" pitchFamily="18" charset="-127"/>
              </a:rPr>
              <a:t>“The Bible, and the Bible alone, is our rule of faith.”-Testimonies on Sabbath School Work, p. 32</a:t>
            </a:r>
            <a:endParaRPr lang="en-US" sz="2800" dirty="0">
              <a:effectLst>
                <a:outerShdw blurRad="38100" dist="38100" dir="2700000" algn="tl">
                  <a:srgbClr val="000000">
                    <a:alpha val="43137"/>
                  </a:srgbClr>
                </a:outerShdw>
              </a:effectLst>
              <a:latin typeface="Batang" pitchFamily="18" charset="-127"/>
              <a:ea typeface="Batang" pitchFamily="18"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3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3"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par>
                          <p:cTn id="15" fill="hold">
                            <p:stCondLst>
                              <p:cond delay="4000"/>
                            </p:stCondLst>
                            <p:childTnLst>
                              <p:par>
                                <p:cTn id="16" presetID="35"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anim calcmode="lin" valueType="num">
                                      <p:cBhvr>
                                        <p:cTn id="19"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0"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par>
                          <p:cTn id="22" fill="hold">
                            <p:stCondLst>
                              <p:cond delay="6000"/>
                            </p:stCondLst>
                            <p:childTnLst>
                              <p:par>
                                <p:cTn id="23" presetID="35"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7"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par>
                          <p:cTn id="29" fill="hold">
                            <p:stCondLst>
                              <p:cond delay="8000"/>
                            </p:stCondLst>
                            <p:childTnLst>
                              <p:par>
                                <p:cTn id="30" presetID="35"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2000"/>
                                        <p:tgtEl>
                                          <p:spTgt spid="3">
                                            <p:txEl>
                                              <p:pRg st="3" end="3"/>
                                            </p:txEl>
                                          </p:spTgt>
                                        </p:tgtEl>
                                      </p:cBhvr>
                                    </p:animEffect>
                                    <p:anim calcmode="lin" valueType="num">
                                      <p:cBhvr>
                                        <p:cTn id="33"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4"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924800" cy="5105400"/>
          </a:xfrm>
        </p:spPr>
        <p:txBody>
          <a:bodyPr>
            <a:normAutofit/>
          </a:bodyPr>
          <a:lstStyle/>
          <a:p>
            <a:r>
              <a:rPr lang="en-US" dirty="0" smtClean="0"/>
              <a:t>The Testimonies are not to bring new light.</a:t>
            </a:r>
          </a:p>
          <a:p>
            <a:r>
              <a:rPr lang="en-US" dirty="0" smtClean="0"/>
              <a:t>“The written testimonies are not to give new light, but to impress vividly upon the heart the truths of inspiration already revealed.”-Testimonies, vol. 5, p. 665.</a:t>
            </a:r>
          </a:p>
          <a:p>
            <a:r>
              <a:rPr lang="en-US" dirty="0" smtClean="0"/>
              <a:t>The Testimonies are to simplify truths already given.</a:t>
            </a:r>
          </a:p>
          <a:p>
            <a:r>
              <a:rPr lang="en-US" dirty="0" smtClean="0"/>
              <a:t>“Additional truth is not out; but God has through the Testimonies simplified the great truths already given……The Testimonies are not to belittle the word of God, but to exalt it and attract minds to it, that the beautiful simplicity of truth may impress all.”-Ibid.</a:t>
            </a:r>
            <a:endParaRPr lang="en-US" dirty="0"/>
          </a:p>
        </p:txBody>
      </p:sp>
      <p:sp>
        <p:nvSpPr>
          <p:cNvPr id="4" name="Title 1"/>
          <p:cNvSpPr>
            <a:spLocks noGrp="1"/>
          </p:cNvSpPr>
          <p:nvPr>
            <p:ph type="title"/>
          </p:nvPr>
        </p:nvSpPr>
        <p:spPr>
          <a:xfrm>
            <a:off x="457200" y="274638"/>
            <a:ext cx="7696200" cy="1143000"/>
          </a:xfrm>
        </p:spPr>
        <p:txBody>
          <a:bodyPr>
            <a:normAutofit/>
          </a:bodyPr>
          <a:lstStyle/>
          <a:p>
            <a:pPr algn="ctr"/>
            <a:r>
              <a:rPr lang="en-US" dirty="0" smtClean="0"/>
              <a:t>THE RELATION OF THE SPIRIT OF PROPHECY TO THE BIBLE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2000"/>
                                        <p:tgtEl>
                                          <p:spTgt spid="3">
                                            <p:txEl>
                                              <p:pRg st="1" end="1"/>
                                            </p:txEl>
                                          </p:spTgt>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childTnLst>
                          </p:cTn>
                        </p:par>
                        <p:par>
                          <p:cTn id="16" fill="hold">
                            <p:stCondLst>
                              <p:cond delay="6000"/>
                            </p:stCondLst>
                            <p:childTnLst>
                              <p:par>
                                <p:cTn id="17" presetID="8"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96200" cy="4873752"/>
          </a:xfrm>
        </p:spPr>
        <p:txBody>
          <a:bodyPr>
            <a:normAutofit/>
          </a:bodyPr>
          <a:lstStyle/>
          <a:p>
            <a:r>
              <a:rPr lang="en-US" dirty="0" smtClean="0"/>
              <a:t>The Bible is our supreme authority and rule of faith.</a:t>
            </a:r>
          </a:p>
          <a:p>
            <a:r>
              <a:rPr lang="en-US" dirty="0" smtClean="0"/>
              <a:t>“We are to receive God’s word as supreme authority.”-Testimonies, vol. 6, p. 402.</a:t>
            </a:r>
          </a:p>
          <a:p>
            <a:r>
              <a:rPr lang="en-US" dirty="0" smtClean="0"/>
              <a:t>The Testimonies are the lesser light to lead men to the greater light.</a:t>
            </a:r>
          </a:p>
          <a:p>
            <a:r>
              <a:rPr lang="en-US" dirty="0" smtClean="0"/>
              <a:t>“Little heed is given to the Bible, and the Lord has given a lesser light to lead men and women to the greater light.”-Colporteur Ministry, p. 125</a:t>
            </a:r>
          </a:p>
          <a:p>
            <a:endParaRPr lang="en-US" dirty="0"/>
          </a:p>
        </p:txBody>
      </p:sp>
      <p:sp>
        <p:nvSpPr>
          <p:cNvPr id="4" name="Title 1"/>
          <p:cNvSpPr>
            <a:spLocks noGrp="1"/>
          </p:cNvSpPr>
          <p:nvPr>
            <p:ph type="title"/>
          </p:nvPr>
        </p:nvSpPr>
        <p:spPr>
          <a:xfrm>
            <a:off x="457200" y="274638"/>
            <a:ext cx="7696200" cy="1143000"/>
          </a:xfrm>
        </p:spPr>
        <p:txBody>
          <a:bodyPr>
            <a:normAutofit/>
          </a:bodyPr>
          <a:lstStyle/>
          <a:p>
            <a:pPr algn="ctr"/>
            <a:r>
              <a:rPr lang="en-US" dirty="0" smtClean="0"/>
              <a:t>THE RELATION OF THE SPIRIT OF PROPHECY TO THE BIBLE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edge">
                                      <p:cBhvr>
                                        <p:cTn id="11" dur="2000"/>
                                        <p:tgtEl>
                                          <p:spTgt spid="3">
                                            <p:txEl>
                                              <p:pRg st="1" end="1"/>
                                            </p:txEl>
                                          </p:spTgt>
                                        </p:tgtEl>
                                      </p:cBhvr>
                                    </p:animEffect>
                                  </p:childTnLst>
                                </p:cTn>
                              </p:par>
                            </p:childTnLst>
                          </p:cTn>
                        </p:par>
                        <p:par>
                          <p:cTn id="12" fill="hold">
                            <p:stCondLst>
                              <p:cond delay="4000"/>
                            </p:stCondLst>
                            <p:childTnLst>
                              <p:par>
                                <p:cTn id="13" presetID="2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2000"/>
                                        <p:tgtEl>
                                          <p:spTgt spid="3">
                                            <p:txEl>
                                              <p:pRg st="2" end="2"/>
                                            </p:txEl>
                                          </p:spTgt>
                                        </p:tgtEl>
                                      </p:cBhvr>
                                    </p:animEffect>
                                  </p:childTnLst>
                                </p:cTn>
                              </p:par>
                            </p:childTnLst>
                          </p:cTn>
                        </p:par>
                        <p:par>
                          <p:cTn id="16" fill="hold">
                            <p:stCondLst>
                              <p:cond delay="6000"/>
                            </p:stCondLst>
                            <p:childTnLst>
                              <p:par>
                                <p:cTn id="17" presetID="2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edge">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CATEGORIES OF ELLEN G. WHITE BOOKS</a:t>
            </a:r>
            <a:endParaRPr lang="en-US" dirty="0"/>
          </a:p>
        </p:txBody>
      </p:sp>
      <p:sp>
        <p:nvSpPr>
          <p:cNvPr id="3" name="Content Placeholder 2"/>
          <p:cNvSpPr>
            <a:spLocks noGrp="1"/>
          </p:cNvSpPr>
          <p:nvPr>
            <p:ph sz="quarter" idx="1"/>
          </p:nvPr>
        </p:nvSpPr>
        <p:spPr/>
        <p:txBody>
          <a:bodyPr/>
          <a:lstStyle/>
          <a:p>
            <a:r>
              <a:rPr lang="en-US" dirty="0" smtClean="0"/>
              <a:t>BIBLE BIOGRAPHIES</a:t>
            </a:r>
          </a:p>
          <a:p>
            <a:r>
              <a:rPr lang="en-US" dirty="0" smtClean="0"/>
              <a:t>Acts of the Apostles, </a:t>
            </a:r>
            <a:endParaRPr lang="en-US" dirty="0" smtClean="0"/>
          </a:p>
          <a:p>
            <a:r>
              <a:rPr lang="en-US" dirty="0" smtClean="0"/>
              <a:t>The </a:t>
            </a:r>
            <a:r>
              <a:rPr lang="en-US" dirty="0" smtClean="0"/>
              <a:t>Desire of Ages, </a:t>
            </a:r>
            <a:endParaRPr lang="en-US" dirty="0" smtClean="0"/>
          </a:p>
          <a:p>
            <a:r>
              <a:rPr lang="en-US" dirty="0" smtClean="0"/>
              <a:t>The </a:t>
            </a:r>
            <a:r>
              <a:rPr lang="en-US" dirty="0" smtClean="0"/>
              <a:t>Patriarchs and Prophets, </a:t>
            </a:r>
            <a:endParaRPr lang="en-US" dirty="0" smtClean="0"/>
          </a:p>
          <a:p>
            <a:r>
              <a:rPr lang="en-US" dirty="0" smtClean="0"/>
              <a:t>Prophets </a:t>
            </a:r>
            <a:r>
              <a:rPr lang="en-US" dirty="0" smtClean="0"/>
              <a:t>and Kings, </a:t>
            </a:r>
            <a:endParaRPr lang="en-US" dirty="0" smtClean="0"/>
          </a:p>
          <a:p>
            <a:r>
              <a:rPr lang="en-US" dirty="0" smtClean="0"/>
              <a:t>Story </a:t>
            </a:r>
            <a:r>
              <a:rPr lang="en-US" dirty="0" smtClean="0"/>
              <a:t>of Jesus, </a:t>
            </a:r>
            <a:endParaRPr lang="en-US" dirty="0" smtClean="0"/>
          </a:p>
          <a:p>
            <a:r>
              <a:rPr lang="en-US" dirty="0" smtClean="0"/>
              <a:t>The </a:t>
            </a:r>
            <a:r>
              <a:rPr lang="en-US" dirty="0" smtClean="0"/>
              <a:t>Story of Redemption, </a:t>
            </a:r>
            <a:endParaRPr lang="en-US" dirty="0" smtClean="0"/>
          </a:p>
          <a:p>
            <a:r>
              <a:rPr lang="en-US" dirty="0" smtClean="0"/>
              <a:t>The </a:t>
            </a:r>
            <a:r>
              <a:rPr lang="en-US" dirty="0" smtClean="0"/>
              <a:t>Spirit of Prophecy, </a:t>
            </a:r>
            <a:r>
              <a:rPr lang="en-US" dirty="0" smtClean="0"/>
              <a:t>vols</a:t>
            </a:r>
            <a:r>
              <a:rPr lang="en-US" dirty="0" smtClean="0"/>
              <a:t>. 1-3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par>
                          <p:cTn id="8" fill="hold">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edge">
                                      <p:cBhvr>
                                        <p:cTn id="11" dur="2000"/>
                                        <p:tgtEl>
                                          <p:spTgt spid="3">
                                            <p:txEl>
                                              <p:pRg st="0" end="0"/>
                                            </p:txEl>
                                          </p:spTgt>
                                        </p:tgtEl>
                                      </p:cBhvr>
                                    </p:animEffect>
                                  </p:childTnLst>
                                </p:cTn>
                              </p:par>
                            </p:childTnLst>
                          </p:cTn>
                        </p:par>
                        <p:par>
                          <p:cTn id="12" fill="hold">
                            <p:stCondLst>
                              <p:cond delay="2500"/>
                            </p:stCondLst>
                            <p:childTnLst>
                              <p:par>
                                <p:cTn id="13" presetID="2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par>
                          <p:cTn id="16" fill="hold">
                            <p:stCondLst>
                              <p:cond delay="4500"/>
                            </p:stCondLst>
                            <p:childTnLst>
                              <p:par>
                                <p:cTn id="17" presetID="2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edge">
                                      <p:cBhvr>
                                        <p:cTn id="19" dur="2000"/>
                                        <p:tgtEl>
                                          <p:spTgt spid="3">
                                            <p:txEl>
                                              <p:pRg st="2" end="2"/>
                                            </p:txEl>
                                          </p:spTgt>
                                        </p:tgtEl>
                                      </p:cBhvr>
                                    </p:animEffect>
                                  </p:childTnLst>
                                </p:cTn>
                              </p:par>
                            </p:childTnLst>
                          </p:cTn>
                        </p:par>
                        <p:par>
                          <p:cTn id="20" fill="hold">
                            <p:stCondLst>
                              <p:cond delay="6500"/>
                            </p:stCondLst>
                            <p:childTnLst>
                              <p:par>
                                <p:cTn id="21" presetID="2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edge">
                                      <p:cBhvr>
                                        <p:cTn id="23" dur="2000"/>
                                        <p:tgtEl>
                                          <p:spTgt spid="3">
                                            <p:txEl>
                                              <p:pRg st="3" end="3"/>
                                            </p:txEl>
                                          </p:spTgt>
                                        </p:tgtEl>
                                      </p:cBhvr>
                                    </p:animEffect>
                                  </p:childTnLst>
                                </p:cTn>
                              </p:par>
                            </p:childTnLst>
                          </p:cTn>
                        </p:par>
                        <p:par>
                          <p:cTn id="24" fill="hold">
                            <p:stCondLst>
                              <p:cond delay="8500"/>
                            </p:stCondLst>
                            <p:childTnLst>
                              <p:par>
                                <p:cTn id="25" presetID="2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edge">
                                      <p:cBhvr>
                                        <p:cTn id="27" dur="2000"/>
                                        <p:tgtEl>
                                          <p:spTgt spid="3">
                                            <p:txEl>
                                              <p:pRg st="4" end="4"/>
                                            </p:txEl>
                                          </p:spTgt>
                                        </p:tgtEl>
                                      </p:cBhvr>
                                    </p:animEffect>
                                  </p:childTnLst>
                                </p:cTn>
                              </p:par>
                            </p:childTnLst>
                          </p:cTn>
                        </p:par>
                        <p:par>
                          <p:cTn id="28" fill="hold">
                            <p:stCondLst>
                              <p:cond delay="10500"/>
                            </p:stCondLst>
                            <p:childTnLst>
                              <p:par>
                                <p:cTn id="29" presetID="2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edge">
                                      <p:cBhvr>
                                        <p:cTn id="31" dur="2000"/>
                                        <p:tgtEl>
                                          <p:spTgt spid="3">
                                            <p:txEl>
                                              <p:pRg st="5" end="5"/>
                                            </p:txEl>
                                          </p:spTgt>
                                        </p:tgtEl>
                                      </p:cBhvr>
                                    </p:animEffect>
                                  </p:childTnLst>
                                </p:cTn>
                              </p:par>
                            </p:childTnLst>
                          </p:cTn>
                        </p:par>
                        <p:par>
                          <p:cTn id="32" fill="hold">
                            <p:stCondLst>
                              <p:cond delay="12500"/>
                            </p:stCondLst>
                            <p:childTnLst>
                              <p:par>
                                <p:cTn id="33" presetID="2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edge">
                                      <p:cBhvr>
                                        <p:cTn id="35" dur="2000"/>
                                        <p:tgtEl>
                                          <p:spTgt spid="3">
                                            <p:txEl>
                                              <p:pRg st="6" end="6"/>
                                            </p:txEl>
                                          </p:spTgt>
                                        </p:tgtEl>
                                      </p:cBhvr>
                                    </p:animEffect>
                                  </p:childTnLst>
                                </p:cTn>
                              </p:par>
                            </p:childTnLst>
                          </p:cTn>
                        </p:par>
                        <p:par>
                          <p:cTn id="36" fill="hold">
                            <p:stCondLst>
                              <p:cond delay="14500"/>
                            </p:stCondLst>
                            <p:childTnLst>
                              <p:par>
                                <p:cTn id="37" presetID="2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edge">
                                      <p:cBhvr>
                                        <p:cTn id="3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en-US" dirty="0" smtClean="0"/>
              <a:t>CHRISTIAN LIFE AND EXPERIENCE</a:t>
            </a:r>
            <a:endParaRPr lang="en-US" dirty="0"/>
          </a:p>
        </p:txBody>
      </p:sp>
      <p:sp>
        <p:nvSpPr>
          <p:cNvPr id="3" name="Content Placeholder 2"/>
          <p:cNvSpPr>
            <a:spLocks noGrp="1"/>
          </p:cNvSpPr>
          <p:nvPr>
            <p:ph sz="quarter" idx="1"/>
          </p:nvPr>
        </p:nvSpPr>
        <p:spPr>
          <a:xfrm>
            <a:off x="457200" y="1447800"/>
            <a:ext cx="7543800" cy="5257800"/>
          </a:xfrm>
        </p:spPr>
        <p:txBody>
          <a:bodyPr>
            <a:normAutofit lnSpcReduction="10000"/>
          </a:bodyPr>
          <a:lstStyle/>
          <a:p>
            <a:r>
              <a:rPr lang="en-US" dirty="0" smtClean="0"/>
              <a:t>Christ’s Object Lessons, </a:t>
            </a:r>
            <a:endParaRPr lang="en-US" dirty="0" smtClean="0"/>
          </a:p>
          <a:p>
            <a:r>
              <a:rPr lang="en-US" dirty="0" smtClean="0"/>
              <a:t>Confrontation</a:t>
            </a:r>
            <a:r>
              <a:rPr lang="en-US" dirty="0" smtClean="0"/>
              <a:t>, </a:t>
            </a:r>
            <a:endParaRPr lang="en-US" dirty="0" smtClean="0"/>
          </a:p>
          <a:p>
            <a:r>
              <a:rPr lang="en-US" dirty="0" smtClean="0"/>
              <a:t>Counsels </a:t>
            </a:r>
            <a:r>
              <a:rPr lang="en-US" dirty="0" smtClean="0"/>
              <a:t>on Stewardship, </a:t>
            </a:r>
            <a:endParaRPr lang="en-US" dirty="0" smtClean="0"/>
          </a:p>
          <a:p>
            <a:r>
              <a:rPr lang="en-US" dirty="0" smtClean="0"/>
              <a:t>Messages </a:t>
            </a:r>
            <a:r>
              <a:rPr lang="en-US" dirty="0" smtClean="0"/>
              <a:t>to Young People, </a:t>
            </a:r>
            <a:endParaRPr lang="en-US" dirty="0" smtClean="0"/>
          </a:p>
          <a:p>
            <a:r>
              <a:rPr lang="en-US" dirty="0" smtClean="0"/>
              <a:t>Remnant </a:t>
            </a:r>
            <a:r>
              <a:rPr lang="en-US" dirty="0" smtClean="0"/>
              <a:t>Church, </a:t>
            </a:r>
            <a:endParaRPr lang="en-US" dirty="0" smtClean="0"/>
          </a:p>
          <a:p>
            <a:r>
              <a:rPr lang="en-US" dirty="0" smtClean="0"/>
              <a:t>The </a:t>
            </a:r>
            <a:r>
              <a:rPr lang="en-US" dirty="0" smtClean="0"/>
              <a:t>Revival and Beyond, </a:t>
            </a:r>
            <a:endParaRPr lang="en-US" dirty="0" smtClean="0"/>
          </a:p>
          <a:p>
            <a:r>
              <a:rPr lang="en-US" dirty="0" smtClean="0"/>
              <a:t>Sanctifies </a:t>
            </a:r>
            <a:r>
              <a:rPr lang="en-US" dirty="0" smtClean="0"/>
              <a:t>Life, </a:t>
            </a:r>
            <a:endParaRPr lang="en-US" dirty="0" smtClean="0"/>
          </a:p>
          <a:p>
            <a:r>
              <a:rPr lang="en-US" dirty="0" smtClean="0"/>
              <a:t>The </a:t>
            </a:r>
            <a:r>
              <a:rPr lang="en-US" dirty="0" smtClean="0"/>
              <a:t>Selected Messages books 1,2 and 3, </a:t>
            </a:r>
            <a:endParaRPr lang="en-US" dirty="0" smtClean="0"/>
          </a:p>
          <a:p>
            <a:r>
              <a:rPr lang="en-US" dirty="0" smtClean="0"/>
              <a:t>Steps </a:t>
            </a:r>
            <a:r>
              <a:rPr lang="en-US" dirty="0" smtClean="0"/>
              <a:t>to Christ, </a:t>
            </a:r>
            <a:endParaRPr lang="en-US" dirty="0" smtClean="0"/>
          </a:p>
          <a:p>
            <a:r>
              <a:rPr lang="en-US" dirty="0" smtClean="0"/>
              <a:t>Testimonies </a:t>
            </a:r>
            <a:r>
              <a:rPr lang="en-US" dirty="0" smtClean="0"/>
              <a:t>for the Church vols. 1-9, </a:t>
            </a:r>
            <a:endParaRPr lang="en-US" dirty="0" smtClean="0"/>
          </a:p>
          <a:p>
            <a:r>
              <a:rPr lang="en-US" dirty="0" smtClean="0"/>
              <a:t>Testimony </a:t>
            </a:r>
            <a:r>
              <a:rPr lang="en-US" dirty="0" smtClean="0"/>
              <a:t>Treasurers, vols. 1-3, </a:t>
            </a:r>
            <a:endParaRPr lang="en-US" dirty="0" smtClean="0"/>
          </a:p>
          <a:p>
            <a:r>
              <a:rPr lang="en-US" dirty="0" smtClean="0"/>
              <a:t>Thoughts </a:t>
            </a:r>
            <a:r>
              <a:rPr lang="en-US" dirty="0" smtClean="0"/>
              <a:t>From the Mount of Blessings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lide(fromBottom)">
                                      <p:cBhvr>
                                        <p:cTn id="11" dur="500"/>
                                        <p:tgtEl>
                                          <p:spTgt spid="3">
                                            <p:txEl>
                                              <p:pRg st="0" end="0"/>
                                            </p:txEl>
                                          </p:spTgt>
                                        </p:tgtEl>
                                      </p:cBhvr>
                                    </p:animEffect>
                                  </p:childTnLst>
                                </p:cTn>
                              </p:par>
                            </p:childTnLst>
                          </p:cTn>
                        </p:par>
                        <p:par>
                          <p:cTn id="12" fill="hold">
                            <p:stCondLst>
                              <p:cond delay="2500"/>
                            </p:stCondLst>
                            <p:childTnLst>
                              <p:par>
                                <p:cTn id="13" presetID="12" presetClass="entr" presetSubtype="4"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slide(fromBottom)">
                                      <p:cBhvr>
                                        <p:cTn id="15" dur="500"/>
                                        <p:tgtEl>
                                          <p:spTgt spid="3">
                                            <p:txEl>
                                              <p:pRg st="1" end="1"/>
                                            </p:txEl>
                                          </p:spTgt>
                                        </p:tgtEl>
                                      </p:cBhvr>
                                    </p:animEffect>
                                  </p:childTnLst>
                                </p:cTn>
                              </p:par>
                            </p:childTnLst>
                          </p:cTn>
                        </p:par>
                        <p:par>
                          <p:cTn id="16" fill="hold">
                            <p:stCondLst>
                              <p:cond delay="3000"/>
                            </p:stCondLst>
                            <p:childTnLst>
                              <p:par>
                                <p:cTn id="17" presetID="12" presetClass="entr" presetSubtype="4"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lide(fromBottom)">
                                      <p:cBhvr>
                                        <p:cTn id="19" dur="500"/>
                                        <p:tgtEl>
                                          <p:spTgt spid="3">
                                            <p:txEl>
                                              <p:pRg st="2" end="2"/>
                                            </p:txEl>
                                          </p:spTgt>
                                        </p:tgtEl>
                                      </p:cBhvr>
                                    </p:animEffect>
                                  </p:childTnLst>
                                </p:cTn>
                              </p:par>
                            </p:childTnLst>
                          </p:cTn>
                        </p:par>
                        <p:par>
                          <p:cTn id="20" fill="hold">
                            <p:stCondLst>
                              <p:cond delay="3500"/>
                            </p:stCondLst>
                            <p:childTnLst>
                              <p:par>
                                <p:cTn id="21" presetID="12" presetClass="entr" presetSubtype="4"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slide(fromBottom)">
                                      <p:cBhvr>
                                        <p:cTn id="23" dur="500"/>
                                        <p:tgtEl>
                                          <p:spTgt spid="3">
                                            <p:txEl>
                                              <p:pRg st="3" end="3"/>
                                            </p:txEl>
                                          </p:spTgt>
                                        </p:tgtEl>
                                      </p:cBhvr>
                                    </p:animEffect>
                                  </p:childTnLst>
                                </p:cTn>
                              </p:par>
                            </p:childTnLst>
                          </p:cTn>
                        </p:par>
                        <p:par>
                          <p:cTn id="24" fill="hold">
                            <p:stCondLst>
                              <p:cond delay="4000"/>
                            </p:stCondLst>
                            <p:childTnLst>
                              <p:par>
                                <p:cTn id="25" presetID="1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par>
                          <p:cTn id="28" fill="hold">
                            <p:stCondLst>
                              <p:cond delay="4500"/>
                            </p:stCondLst>
                            <p:childTnLst>
                              <p:par>
                                <p:cTn id="29" presetID="12" presetClass="entr" presetSubtype="4"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slide(fromBottom)">
                                      <p:cBhvr>
                                        <p:cTn id="31" dur="500"/>
                                        <p:tgtEl>
                                          <p:spTgt spid="3">
                                            <p:txEl>
                                              <p:pRg st="5" end="5"/>
                                            </p:txEl>
                                          </p:spTgt>
                                        </p:tgtEl>
                                      </p:cBhvr>
                                    </p:animEffect>
                                  </p:childTnLst>
                                </p:cTn>
                              </p:par>
                            </p:childTnLst>
                          </p:cTn>
                        </p:par>
                        <p:par>
                          <p:cTn id="32" fill="hold">
                            <p:stCondLst>
                              <p:cond delay="5000"/>
                            </p:stCondLst>
                            <p:childTnLst>
                              <p:par>
                                <p:cTn id="33" presetID="12" presetClass="entr" presetSubtype="4"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slide(fromBottom)">
                                      <p:cBhvr>
                                        <p:cTn id="35" dur="500"/>
                                        <p:tgtEl>
                                          <p:spTgt spid="3">
                                            <p:txEl>
                                              <p:pRg st="6" end="6"/>
                                            </p:txEl>
                                          </p:spTgt>
                                        </p:tgtEl>
                                      </p:cBhvr>
                                    </p:animEffect>
                                  </p:childTnLst>
                                </p:cTn>
                              </p:par>
                            </p:childTnLst>
                          </p:cTn>
                        </p:par>
                        <p:par>
                          <p:cTn id="36" fill="hold">
                            <p:stCondLst>
                              <p:cond delay="5500"/>
                            </p:stCondLst>
                            <p:childTnLst>
                              <p:par>
                                <p:cTn id="37" presetID="12" presetClass="entr" presetSubtype="4"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slide(fromBottom)">
                                      <p:cBhvr>
                                        <p:cTn id="39" dur="500"/>
                                        <p:tgtEl>
                                          <p:spTgt spid="3">
                                            <p:txEl>
                                              <p:pRg st="7" end="7"/>
                                            </p:txEl>
                                          </p:spTgt>
                                        </p:tgtEl>
                                      </p:cBhvr>
                                    </p:animEffect>
                                  </p:childTnLst>
                                </p:cTn>
                              </p:par>
                            </p:childTnLst>
                          </p:cTn>
                        </p:par>
                        <p:par>
                          <p:cTn id="40" fill="hold">
                            <p:stCondLst>
                              <p:cond delay="6000"/>
                            </p:stCondLst>
                            <p:childTnLst>
                              <p:par>
                                <p:cTn id="41" presetID="12" presetClass="entr" presetSubtype="4"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slide(fromBottom)">
                                      <p:cBhvr>
                                        <p:cTn id="43" dur="500"/>
                                        <p:tgtEl>
                                          <p:spTgt spid="3">
                                            <p:txEl>
                                              <p:pRg st="8" end="8"/>
                                            </p:txEl>
                                          </p:spTgt>
                                        </p:tgtEl>
                                      </p:cBhvr>
                                    </p:animEffect>
                                  </p:childTnLst>
                                </p:cTn>
                              </p:par>
                            </p:childTnLst>
                          </p:cTn>
                        </p:par>
                        <p:par>
                          <p:cTn id="44" fill="hold">
                            <p:stCondLst>
                              <p:cond delay="6500"/>
                            </p:stCondLst>
                            <p:childTnLst>
                              <p:par>
                                <p:cTn id="45" presetID="12" presetClass="entr" presetSubtype="4"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slide(fromBottom)">
                                      <p:cBhvr>
                                        <p:cTn id="47" dur="500"/>
                                        <p:tgtEl>
                                          <p:spTgt spid="3">
                                            <p:txEl>
                                              <p:pRg st="9" end="9"/>
                                            </p:txEl>
                                          </p:spTgt>
                                        </p:tgtEl>
                                      </p:cBhvr>
                                    </p:animEffect>
                                  </p:childTnLst>
                                </p:cTn>
                              </p:par>
                            </p:childTnLst>
                          </p:cTn>
                        </p:par>
                        <p:par>
                          <p:cTn id="48" fill="hold">
                            <p:stCondLst>
                              <p:cond delay="7000"/>
                            </p:stCondLst>
                            <p:childTnLst>
                              <p:par>
                                <p:cTn id="49" presetID="12" presetClass="entr" presetSubtype="4" fill="hold" grpId="0" nodeType="after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slide(fromBottom)">
                                      <p:cBhvr>
                                        <p:cTn id="51" dur="500"/>
                                        <p:tgtEl>
                                          <p:spTgt spid="3">
                                            <p:txEl>
                                              <p:pRg st="10" end="10"/>
                                            </p:txEl>
                                          </p:spTgt>
                                        </p:tgtEl>
                                      </p:cBhvr>
                                    </p:animEffect>
                                  </p:childTnLst>
                                </p:cTn>
                              </p:par>
                            </p:childTnLst>
                          </p:cTn>
                        </p:par>
                        <p:par>
                          <p:cTn id="52" fill="hold">
                            <p:stCondLst>
                              <p:cond delay="7500"/>
                            </p:stCondLst>
                            <p:childTnLst>
                              <p:par>
                                <p:cTn id="53" presetID="12" presetClass="entr" presetSubtype="4" fill="hold" grpId="0" nodeType="after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Effect transition="in" filter="slide(fromBottom)">
                                      <p:cBhvr>
                                        <p:cTn id="5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124</TotalTime>
  <Words>1317</Words>
  <Application>Microsoft Office PowerPoint</Application>
  <PresentationFormat>On-screen Show (4:3)</PresentationFormat>
  <Paragraphs>122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TEN REASONS ELLEN G. WHITE GAVE FOR HER WRITINGS </vt:lpstr>
      <vt:lpstr>Ten reasons</vt:lpstr>
      <vt:lpstr>Ten reasons</vt:lpstr>
      <vt:lpstr>Ten reasons</vt:lpstr>
      <vt:lpstr>THE RELATION OF THE SPIRIT OF PROPHECY TO THE BIBLE</vt:lpstr>
      <vt:lpstr>THE RELATION OF THE SPIRIT OF PROPHECY TO THE BIBLE</vt:lpstr>
      <vt:lpstr>THE RELATION OF THE SPIRIT OF PROPHECY TO THE BIBLE</vt:lpstr>
      <vt:lpstr>CATEGORIES OF ELLEN G. WHITE BOOKS</vt:lpstr>
      <vt:lpstr>CHRISTIAN LIFE AND EXPERIENCE</vt:lpstr>
      <vt:lpstr>INSTRUCTION IN CHRISTIAN SERVICE</vt:lpstr>
      <vt:lpstr>DAILY DEVOTIONAL GUIDES</vt:lpstr>
      <vt:lpstr>EDUCATION IN HOME AND SCHOOL</vt:lpstr>
      <vt:lpstr>HISTORY AND PROPHECY</vt:lpstr>
      <vt:lpstr>AUTOBIOGRAPHIES</vt:lpstr>
      <vt:lpstr>FASCINATING ONE-SENTENCE QUOTATIONS</vt:lpstr>
      <vt:lpstr>FASCINATING ONE-SENTENCE QUOTATIONS</vt:lpstr>
      <vt:lpstr>FASCINATING ONE-SENTENCE QUOTATIONS</vt:lpstr>
      <vt:lpstr>FASCINATING ONE-SENTENCE QUOTATIONS</vt:lpstr>
      <vt:lpstr>FASCINATING ONE-SENTENCE QUOTATIONS</vt:lpstr>
      <vt:lpstr>FASCINATING ONE-SENTENCE QUOTATIONS</vt:lpstr>
      <vt:lpstr>FASCINATING ONE-SENTENCE QUOTATIONS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REASONS ELLEN G. WHITE GAVE FOR HER WRITINGS </dc:title>
  <dc:creator>MAUREEN S NG'AMBI</dc:creator>
  <cp:lastModifiedBy>PS</cp:lastModifiedBy>
  <cp:revision>27</cp:revision>
  <dcterms:created xsi:type="dcterms:W3CDTF">2013-01-28T09:20:32Z</dcterms:created>
  <dcterms:modified xsi:type="dcterms:W3CDTF">2013-01-29T13:34:21Z</dcterms:modified>
</cp:coreProperties>
</file>