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1F49055-D4FF-4D66-9349-BAE45AA66E9B}" type="datetimeFigureOut">
              <a:rPr lang="en-US" smtClean="0"/>
              <a:t>1/29/2013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0CCF4DE-9E03-4FB8-B21E-1A25EA5935D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F49055-D4FF-4D66-9349-BAE45AA66E9B}" type="datetimeFigureOut">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CF4DE-9E03-4FB8-B21E-1A25EA5935D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F49055-D4FF-4D66-9349-BAE45AA66E9B}" type="datetimeFigureOut">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CF4DE-9E03-4FB8-B21E-1A25EA5935D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1F49055-D4FF-4D66-9349-BAE45AA66E9B}" type="datetimeFigureOut">
              <a:rPr lang="en-US" smtClean="0"/>
              <a:t>1/29/2013</a:t>
            </a:fld>
            <a:endParaRPr lang="en-US"/>
          </a:p>
        </p:txBody>
      </p:sp>
      <p:sp>
        <p:nvSpPr>
          <p:cNvPr id="9" name="Slide Number Placeholder 8"/>
          <p:cNvSpPr>
            <a:spLocks noGrp="1"/>
          </p:cNvSpPr>
          <p:nvPr>
            <p:ph type="sldNum" sz="quarter" idx="15"/>
          </p:nvPr>
        </p:nvSpPr>
        <p:spPr/>
        <p:txBody>
          <a:bodyPr rtlCol="0"/>
          <a:lstStyle/>
          <a:p>
            <a:fld id="{70CCF4DE-9E03-4FB8-B21E-1A25EA5935DB}"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1F49055-D4FF-4D66-9349-BAE45AA66E9B}" type="datetimeFigureOut">
              <a:rPr lang="en-US" smtClean="0"/>
              <a:t>1/29/2013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0CCF4DE-9E03-4FB8-B21E-1A25EA5935D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1F49055-D4FF-4D66-9349-BAE45AA66E9B}" type="datetimeFigureOut">
              <a:rPr lang="en-US" smtClean="0"/>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CF4DE-9E03-4FB8-B21E-1A25EA5935DB}"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1F49055-D4FF-4D66-9349-BAE45AA66E9B}" type="datetimeFigureOut">
              <a:rPr lang="en-US" smtClean="0"/>
              <a:t>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CF4DE-9E03-4FB8-B21E-1A25EA5935DB}"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1F49055-D4FF-4D66-9349-BAE45AA66E9B}" type="datetimeFigureOut">
              <a:rPr lang="en-US" smtClean="0"/>
              <a:t>1/29/2013</a:t>
            </a:fld>
            <a:endParaRPr lang="en-US"/>
          </a:p>
        </p:txBody>
      </p:sp>
      <p:sp>
        <p:nvSpPr>
          <p:cNvPr id="7" name="Slide Number Placeholder 6"/>
          <p:cNvSpPr>
            <a:spLocks noGrp="1"/>
          </p:cNvSpPr>
          <p:nvPr>
            <p:ph type="sldNum" sz="quarter" idx="11"/>
          </p:nvPr>
        </p:nvSpPr>
        <p:spPr/>
        <p:txBody>
          <a:bodyPr rtlCol="0"/>
          <a:lstStyle/>
          <a:p>
            <a:fld id="{70CCF4DE-9E03-4FB8-B21E-1A25EA5935DB}"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49055-D4FF-4D66-9349-BAE45AA66E9B}" type="datetimeFigureOut">
              <a:rPr lang="en-US" smtClean="0"/>
              <a:t>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CCF4DE-9E03-4FB8-B21E-1A25EA5935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1F49055-D4FF-4D66-9349-BAE45AA66E9B}" type="datetimeFigureOut">
              <a:rPr lang="en-US" smtClean="0"/>
              <a:t>1/29/2013</a:t>
            </a:fld>
            <a:endParaRPr lang="en-US"/>
          </a:p>
        </p:txBody>
      </p:sp>
      <p:sp>
        <p:nvSpPr>
          <p:cNvPr id="22" name="Slide Number Placeholder 21"/>
          <p:cNvSpPr>
            <a:spLocks noGrp="1"/>
          </p:cNvSpPr>
          <p:nvPr>
            <p:ph type="sldNum" sz="quarter" idx="15"/>
          </p:nvPr>
        </p:nvSpPr>
        <p:spPr/>
        <p:txBody>
          <a:bodyPr rtlCol="0"/>
          <a:lstStyle/>
          <a:p>
            <a:fld id="{70CCF4DE-9E03-4FB8-B21E-1A25EA5935DB}"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1F49055-D4FF-4D66-9349-BAE45AA66E9B}" type="datetimeFigureOut">
              <a:rPr lang="en-US" smtClean="0"/>
              <a:t>1/29/2013</a:t>
            </a:fld>
            <a:endParaRPr lang="en-US"/>
          </a:p>
        </p:txBody>
      </p:sp>
      <p:sp>
        <p:nvSpPr>
          <p:cNvPr id="18" name="Slide Number Placeholder 17"/>
          <p:cNvSpPr>
            <a:spLocks noGrp="1"/>
          </p:cNvSpPr>
          <p:nvPr>
            <p:ph type="sldNum" sz="quarter" idx="11"/>
          </p:nvPr>
        </p:nvSpPr>
        <p:spPr/>
        <p:txBody>
          <a:bodyPr rtlCol="0"/>
          <a:lstStyle/>
          <a:p>
            <a:fld id="{70CCF4DE-9E03-4FB8-B21E-1A25EA5935DB}"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1F49055-D4FF-4D66-9349-BAE45AA66E9B}" type="datetimeFigureOut">
              <a:rPr lang="en-US" smtClean="0"/>
              <a:t>1/29/2013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0CCF4DE-9E03-4FB8-B21E-1A25EA5935D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914400"/>
            <a:ext cx="6477000" cy="2514600"/>
          </a:xfrm>
        </p:spPr>
        <p:txBody>
          <a:bodyPr>
            <a:normAutofit/>
          </a:bodyPr>
          <a:lstStyle/>
          <a:p>
            <a:pPr algn="ctr"/>
            <a:r>
              <a:rPr lang="en-US" sz="3600" dirty="0" smtClean="0">
                <a:effectLst>
                  <a:outerShdw blurRad="38100" dist="38100" dir="2700000" algn="tl">
                    <a:srgbClr val="000000">
                      <a:alpha val="43137"/>
                    </a:srgbClr>
                  </a:outerShdw>
                </a:effectLst>
              </a:rPr>
              <a:t>TEN REASONS ELLEN G. WHITE GAVE FOR HER WRITINGS</a:t>
            </a:r>
            <a:br>
              <a:rPr lang="en-US" sz="3600" dirty="0" smtClean="0">
                <a:effectLst>
                  <a:outerShdw blurRad="38100" dist="38100" dir="2700000" algn="tl">
                    <a:srgbClr val="000000">
                      <a:alpha val="43137"/>
                    </a:srgbClr>
                  </a:outerShdw>
                </a:effectLst>
              </a:rPr>
            </a:br>
            <a:endParaRPr lang="en-US" sz="36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819400" y="4114800"/>
            <a:ext cx="4343400" cy="1752600"/>
          </a:xfrm>
        </p:spPr>
        <p:txBody>
          <a:bodyPr>
            <a:normAutofit/>
          </a:bodyPr>
          <a:lstStyle/>
          <a:p>
            <a:pPr algn="ctr"/>
            <a:r>
              <a:rPr lang="en-US" sz="2400" dirty="0" smtClean="0">
                <a:effectLst>
                  <a:outerShdw blurRad="38100" dist="38100" dir="2700000" algn="tl">
                    <a:srgbClr val="000000">
                      <a:alpha val="43137"/>
                    </a:srgbClr>
                  </a:outerShdw>
                </a:effectLst>
                <a:latin typeface="Batang" pitchFamily="18" charset="-127"/>
                <a:ea typeface="Batang" pitchFamily="18" charset="-127"/>
              </a:rPr>
              <a:t>PREPARED BY </a:t>
            </a:r>
          </a:p>
          <a:p>
            <a:pPr algn="ctr"/>
            <a:r>
              <a:rPr lang="en-US" sz="2400" dirty="0" smtClean="0">
                <a:effectLst>
                  <a:outerShdw blurRad="38100" dist="38100" dir="2700000" algn="tl">
                    <a:srgbClr val="000000">
                      <a:alpha val="43137"/>
                    </a:srgbClr>
                  </a:outerShdw>
                </a:effectLst>
                <a:latin typeface="Batang" pitchFamily="18" charset="-127"/>
                <a:ea typeface="Batang" pitchFamily="18" charset="-127"/>
              </a:rPr>
              <a:t>PASTOR M CHIBALA</a:t>
            </a:r>
            <a:endParaRPr lang="en-US" sz="2400" dirty="0">
              <a:effectLst>
                <a:outerShdw blurRad="38100" dist="38100" dir="2700000" algn="tl">
                  <a:srgbClr val="000000">
                    <a:alpha val="43137"/>
                  </a:srgbClr>
                </a:outerShdw>
              </a:effectLst>
              <a:latin typeface="Batang" pitchFamily="18" charset="-127"/>
              <a:ea typeface="Batang" pitchFamily="18"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INSTRUCTION IN CHRISTIAN SERVICE</a:t>
            </a:r>
            <a:endParaRPr lang="en-US" dirty="0"/>
          </a:p>
        </p:txBody>
      </p:sp>
      <p:sp>
        <p:nvSpPr>
          <p:cNvPr id="3" name="Content Placeholder 2"/>
          <p:cNvSpPr>
            <a:spLocks noGrp="1"/>
          </p:cNvSpPr>
          <p:nvPr>
            <p:ph sz="quarter" idx="1"/>
          </p:nvPr>
        </p:nvSpPr>
        <p:spPr/>
        <p:txBody>
          <a:bodyPr/>
          <a:lstStyle/>
          <a:p>
            <a:r>
              <a:rPr lang="en-US" dirty="0" smtClean="0"/>
              <a:t>Christian Service, </a:t>
            </a:r>
            <a:endParaRPr lang="en-US" dirty="0" smtClean="0"/>
          </a:p>
          <a:p>
            <a:r>
              <a:rPr lang="en-US" dirty="0" smtClean="0"/>
              <a:t>Colporteur </a:t>
            </a:r>
            <a:r>
              <a:rPr lang="en-US" dirty="0" smtClean="0"/>
              <a:t>Ministry, </a:t>
            </a:r>
            <a:endParaRPr lang="en-US" dirty="0" smtClean="0"/>
          </a:p>
          <a:p>
            <a:r>
              <a:rPr lang="en-US" dirty="0" smtClean="0"/>
              <a:t>Counsels </a:t>
            </a:r>
            <a:r>
              <a:rPr lang="en-US" dirty="0" smtClean="0"/>
              <a:t>on Sabbath School Work, </a:t>
            </a:r>
            <a:endParaRPr lang="en-US" dirty="0" smtClean="0"/>
          </a:p>
          <a:p>
            <a:r>
              <a:rPr lang="en-US" dirty="0" smtClean="0"/>
              <a:t>Counsels </a:t>
            </a:r>
            <a:r>
              <a:rPr lang="en-US" dirty="0" smtClean="0"/>
              <a:t>to Writers and Editors Evangelism, </a:t>
            </a:r>
            <a:endParaRPr lang="en-US" dirty="0" smtClean="0"/>
          </a:p>
          <a:p>
            <a:r>
              <a:rPr lang="en-US" dirty="0" smtClean="0"/>
              <a:t>Gospel </a:t>
            </a:r>
            <a:r>
              <a:rPr lang="en-US" dirty="0" smtClean="0"/>
              <a:t>Workers, </a:t>
            </a:r>
            <a:endParaRPr lang="en-US" dirty="0" smtClean="0"/>
          </a:p>
          <a:p>
            <a:r>
              <a:rPr lang="en-US" dirty="0" smtClean="0"/>
              <a:t>Medical </a:t>
            </a:r>
            <a:r>
              <a:rPr lang="en-US" dirty="0" smtClean="0"/>
              <a:t>Ministry, </a:t>
            </a:r>
            <a:endParaRPr lang="en-US" dirty="0" smtClean="0"/>
          </a:p>
          <a:p>
            <a:r>
              <a:rPr lang="en-US" dirty="0" smtClean="0"/>
              <a:t>Testimonies </a:t>
            </a:r>
            <a:r>
              <a:rPr lang="en-US" dirty="0" smtClean="0"/>
              <a:t>to Ministers, </a:t>
            </a:r>
            <a:endParaRPr lang="en-US" dirty="0" smtClean="0"/>
          </a:p>
          <a:p>
            <a:r>
              <a:rPr lang="en-US" dirty="0" smtClean="0"/>
              <a:t>Welfare </a:t>
            </a:r>
            <a:r>
              <a:rPr lang="en-US" dirty="0" smtClean="0"/>
              <a:t>Ministry.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2" presetClass="entr" presetSubtype="4"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0" fill="hold">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 presetClass="entr" presetSubtype="4" fill="hold" grpId="0"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5" fill="hold">
                            <p:stCondLst>
                              <p:cond delay="3500"/>
                            </p:stCondLst>
                            <p:childTnLst>
                              <p:par>
                                <p:cTn id="36" presetID="2" presetClass="entr" presetSubtype="4" fill="hold" grpId="0" nodeType="after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2" presetClass="entr" presetSubtype="4"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500"/>
                            </p:stCondLst>
                            <p:childTnLst>
                              <p:par>
                                <p:cTn id="46" presetID="2" presetClass="entr" presetSubtype="4" fill="hold" grpId="0" nodeType="after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additive="base">
                                        <p:cTn id="4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pPr algn="ctr"/>
            <a:r>
              <a:rPr lang="en-US" dirty="0" smtClean="0"/>
              <a:t>DAILY DEVOTIONAL GUIDES</a:t>
            </a:r>
            <a:endParaRPr lang="en-US" dirty="0"/>
          </a:p>
        </p:txBody>
      </p:sp>
      <p:sp>
        <p:nvSpPr>
          <p:cNvPr id="3" name="Content Placeholder 2"/>
          <p:cNvSpPr>
            <a:spLocks noGrp="1"/>
          </p:cNvSpPr>
          <p:nvPr>
            <p:ph sz="quarter" idx="1"/>
          </p:nvPr>
        </p:nvSpPr>
        <p:spPr>
          <a:xfrm>
            <a:off x="457200" y="1371600"/>
            <a:ext cx="7620000" cy="5334000"/>
          </a:xfrm>
        </p:spPr>
        <p:txBody>
          <a:bodyPr>
            <a:normAutofit lnSpcReduction="10000"/>
          </a:bodyPr>
          <a:lstStyle/>
          <a:p>
            <a:pPr algn="just"/>
            <a:r>
              <a:rPr lang="en-US" sz="2800" dirty="0" smtClean="0"/>
              <a:t>Conflict and Courage, </a:t>
            </a:r>
            <a:endParaRPr lang="en-US" sz="2800" dirty="0" smtClean="0"/>
          </a:p>
          <a:p>
            <a:pPr algn="just"/>
            <a:r>
              <a:rPr lang="en-US" sz="2800" dirty="0" smtClean="0"/>
              <a:t>Faith I </a:t>
            </a:r>
            <a:r>
              <a:rPr lang="en-US" sz="2800" dirty="0" smtClean="0"/>
              <a:t>Live By, </a:t>
            </a:r>
            <a:endParaRPr lang="en-US" sz="2800" dirty="0" smtClean="0"/>
          </a:p>
          <a:p>
            <a:pPr algn="just"/>
            <a:r>
              <a:rPr lang="en-US" sz="2800" dirty="0" smtClean="0"/>
              <a:t>The </a:t>
            </a:r>
            <a:r>
              <a:rPr lang="en-US" sz="2800" dirty="0" smtClean="0"/>
              <a:t>God’s Amazing Grace, </a:t>
            </a:r>
            <a:endParaRPr lang="en-US" sz="2800" dirty="0" smtClean="0"/>
          </a:p>
          <a:p>
            <a:pPr algn="just"/>
            <a:r>
              <a:rPr lang="en-US" sz="2800" dirty="0" smtClean="0"/>
              <a:t>In </a:t>
            </a:r>
            <a:r>
              <a:rPr lang="en-US" sz="2800" dirty="0" smtClean="0"/>
              <a:t>Heavenly Places, </a:t>
            </a:r>
            <a:endParaRPr lang="en-US" sz="2800" dirty="0" smtClean="0"/>
          </a:p>
          <a:p>
            <a:pPr algn="just"/>
            <a:r>
              <a:rPr lang="en-US" sz="2800" dirty="0" err="1" smtClean="0"/>
              <a:t>Maranatha</a:t>
            </a:r>
            <a:r>
              <a:rPr lang="en-US" sz="2800" dirty="0" smtClean="0"/>
              <a:t>-The </a:t>
            </a:r>
            <a:r>
              <a:rPr lang="en-US" sz="2800" dirty="0" smtClean="0"/>
              <a:t>Lord Is Coming, </a:t>
            </a:r>
            <a:endParaRPr lang="en-US" sz="2800" dirty="0" smtClean="0"/>
          </a:p>
          <a:p>
            <a:pPr algn="just"/>
            <a:r>
              <a:rPr lang="en-US" sz="2800" dirty="0" smtClean="0"/>
              <a:t>My </a:t>
            </a:r>
            <a:r>
              <a:rPr lang="en-US" sz="2800" dirty="0" smtClean="0"/>
              <a:t>Life Today, </a:t>
            </a:r>
            <a:endParaRPr lang="en-US" sz="2800" dirty="0" smtClean="0"/>
          </a:p>
          <a:p>
            <a:pPr algn="just"/>
            <a:r>
              <a:rPr lang="en-US" sz="2800" dirty="0" smtClean="0"/>
              <a:t>Our </a:t>
            </a:r>
            <a:r>
              <a:rPr lang="en-US" sz="2800" dirty="0" smtClean="0"/>
              <a:t>High Calling, </a:t>
            </a:r>
            <a:endParaRPr lang="en-US" sz="2800" dirty="0" smtClean="0"/>
          </a:p>
          <a:p>
            <a:pPr algn="just"/>
            <a:r>
              <a:rPr lang="en-US" sz="2800" dirty="0" smtClean="0"/>
              <a:t>Sons </a:t>
            </a:r>
            <a:r>
              <a:rPr lang="en-US" sz="2800" dirty="0" smtClean="0"/>
              <a:t>and Daughters of God, </a:t>
            </a:r>
            <a:endParaRPr lang="en-US" sz="2800" dirty="0" smtClean="0"/>
          </a:p>
          <a:p>
            <a:pPr algn="just"/>
            <a:r>
              <a:rPr lang="en-US" sz="2800" dirty="0" smtClean="0"/>
              <a:t>That </a:t>
            </a:r>
            <a:r>
              <a:rPr lang="en-US" sz="2800" dirty="0" smtClean="0"/>
              <a:t>I May Know Him, </a:t>
            </a:r>
            <a:endParaRPr lang="en-US" sz="2800" dirty="0" smtClean="0"/>
          </a:p>
          <a:p>
            <a:pPr algn="just"/>
            <a:r>
              <a:rPr lang="en-US" sz="2800" dirty="0" smtClean="0"/>
              <a:t>This </a:t>
            </a:r>
            <a:r>
              <a:rPr lang="en-US" sz="2800" dirty="0" smtClean="0"/>
              <a:t>Day With God, </a:t>
            </a:r>
            <a:endParaRPr lang="en-US" sz="2800" dirty="0" smtClean="0"/>
          </a:p>
          <a:p>
            <a:pPr algn="just"/>
            <a:r>
              <a:rPr lang="en-US" sz="2800" dirty="0" smtClean="0"/>
              <a:t>Upward </a:t>
            </a:r>
            <a:r>
              <a:rPr lang="en-US" sz="2800" dirty="0" smtClean="0"/>
              <a:t>Look</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Horizontal)">
                                      <p:cBhvr>
                                        <p:cTn id="11" dur="500"/>
                                        <p:tgtEl>
                                          <p:spTgt spid="3">
                                            <p:txEl>
                                              <p:pRg st="0" end="0"/>
                                            </p:txEl>
                                          </p:spTgt>
                                        </p:tgtEl>
                                      </p:cBhvr>
                                    </p:animEffect>
                                  </p:childTnLst>
                                </p:cTn>
                              </p:par>
                            </p:childTnLst>
                          </p:cTn>
                        </p:par>
                        <p:par>
                          <p:cTn id="12" fill="hold">
                            <p:stCondLst>
                              <p:cond delay="1000"/>
                            </p:stCondLst>
                            <p:childTnLst>
                              <p:par>
                                <p:cTn id="13" presetID="16" presetClass="entr" presetSubtype="2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Horizontal)">
                                      <p:cBhvr>
                                        <p:cTn id="15" dur="500"/>
                                        <p:tgtEl>
                                          <p:spTgt spid="3">
                                            <p:txEl>
                                              <p:pRg st="1" end="1"/>
                                            </p:txEl>
                                          </p:spTgt>
                                        </p:tgtEl>
                                      </p:cBhvr>
                                    </p:animEffect>
                                  </p:childTnLst>
                                </p:cTn>
                              </p:par>
                            </p:childTnLst>
                          </p:cTn>
                        </p:par>
                        <p:par>
                          <p:cTn id="16" fill="hold">
                            <p:stCondLst>
                              <p:cond delay="1500"/>
                            </p:stCondLst>
                            <p:childTnLst>
                              <p:par>
                                <p:cTn id="17" presetID="16" presetClass="entr" presetSubtype="2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Horizontal)">
                                      <p:cBhvr>
                                        <p:cTn id="19" dur="500"/>
                                        <p:tgtEl>
                                          <p:spTgt spid="3">
                                            <p:txEl>
                                              <p:pRg st="2" end="2"/>
                                            </p:txEl>
                                          </p:spTgt>
                                        </p:tgtEl>
                                      </p:cBhvr>
                                    </p:animEffect>
                                  </p:childTnLst>
                                </p:cTn>
                              </p:par>
                            </p:childTnLst>
                          </p:cTn>
                        </p:par>
                        <p:par>
                          <p:cTn id="20" fill="hold">
                            <p:stCondLst>
                              <p:cond delay="2000"/>
                            </p:stCondLst>
                            <p:childTnLst>
                              <p:par>
                                <p:cTn id="21" presetID="16" presetClass="entr" presetSubtype="26"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Horizontal)">
                                      <p:cBhvr>
                                        <p:cTn id="23" dur="500"/>
                                        <p:tgtEl>
                                          <p:spTgt spid="3">
                                            <p:txEl>
                                              <p:pRg st="3" end="3"/>
                                            </p:txEl>
                                          </p:spTgt>
                                        </p:tgtEl>
                                      </p:cBhvr>
                                    </p:animEffect>
                                  </p:childTnLst>
                                </p:cTn>
                              </p:par>
                            </p:childTnLst>
                          </p:cTn>
                        </p:par>
                        <p:par>
                          <p:cTn id="24" fill="hold">
                            <p:stCondLst>
                              <p:cond delay="2500"/>
                            </p:stCondLst>
                            <p:childTnLst>
                              <p:par>
                                <p:cTn id="25" presetID="16" presetClass="entr" presetSubtype="26"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Horizontal)">
                                      <p:cBhvr>
                                        <p:cTn id="27" dur="500"/>
                                        <p:tgtEl>
                                          <p:spTgt spid="3">
                                            <p:txEl>
                                              <p:pRg st="4" end="4"/>
                                            </p:txEl>
                                          </p:spTgt>
                                        </p:tgtEl>
                                      </p:cBhvr>
                                    </p:animEffect>
                                  </p:childTnLst>
                                </p:cTn>
                              </p:par>
                            </p:childTnLst>
                          </p:cTn>
                        </p:par>
                        <p:par>
                          <p:cTn id="28" fill="hold">
                            <p:stCondLst>
                              <p:cond delay="3000"/>
                            </p:stCondLst>
                            <p:childTnLst>
                              <p:par>
                                <p:cTn id="29" presetID="16" presetClass="entr" presetSubtype="26"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arn(inHorizontal)">
                                      <p:cBhvr>
                                        <p:cTn id="31" dur="500"/>
                                        <p:tgtEl>
                                          <p:spTgt spid="3">
                                            <p:txEl>
                                              <p:pRg st="5" end="5"/>
                                            </p:txEl>
                                          </p:spTgt>
                                        </p:tgtEl>
                                      </p:cBhvr>
                                    </p:animEffect>
                                  </p:childTnLst>
                                </p:cTn>
                              </p:par>
                            </p:childTnLst>
                          </p:cTn>
                        </p:par>
                        <p:par>
                          <p:cTn id="32" fill="hold">
                            <p:stCondLst>
                              <p:cond delay="3500"/>
                            </p:stCondLst>
                            <p:childTnLst>
                              <p:par>
                                <p:cTn id="33" presetID="16" presetClass="entr" presetSubtype="26"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arn(inHorizontal)">
                                      <p:cBhvr>
                                        <p:cTn id="35" dur="500"/>
                                        <p:tgtEl>
                                          <p:spTgt spid="3">
                                            <p:txEl>
                                              <p:pRg st="6" end="6"/>
                                            </p:txEl>
                                          </p:spTgt>
                                        </p:tgtEl>
                                      </p:cBhvr>
                                    </p:animEffect>
                                  </p:childTnLst>
                                </p:cTn>
                              </p:par>
                            </p:childTnLst>
                          </p:cTn>
                        </p:par>
                        <p:par>
                          <p:cTn id="36" fill="hold">
                            <p:stCondLst>
                              <p:cond delay="4000"/>
                            </p:stCondLst>
                            <p:childTnLst>
                              <p:par>
                                <p:cTn id="37" presetID="16" presetClass="entr" presetSubtype="26"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barn(inHorizontal)">
                                      <p:cBhvr>
                                        <p:cTn id="39" dur="500"/>
                                        <p:tgtEl>
                                          <p:spTgt spid="3">
                                            <p:txEl>
                                              <p:pRg st="7" end="7"/>
                                            </p:txEl>
                                          </p:spTgt>
                                        </p:tgtEl>
                                      </p:cBhvr>
                                    </p:animEffect>
                                  </p:childTnLst>
                                </p:cTn>
                              </p:par>
                            </p:childTnLst>
                          </p:cTn>
                        </p:par>
                        <p:par>
                          <p:cTn id="40" fill="hold">
                            <p:stCondLst>
                              <p:cond delay="4500"/>
                            </p:stCondLst>
                            <p:childTnLst>
                              <p:par>
                                <p:cTn id="41" presetID="16" presetClass="entr" presetSubtype="26" fill="hold" grpId="0"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barn(inHorizontal)">
                                      <p:cBhvr>
                                        <p:cTn id="43" dur="500"/>
                                        <p:tgtEl>
                                          <p:spTgt spid="3">
                                            <p:txEl>
                                              <p:pRg st="8" end="8"/>
                                            </p:txEl>
                                          </p:spTgt>
                                        </p:tgtEl>
                                      </p:cBhvr>
                                    </p:animEffect>
                                  </p:childTnLst>
                                </p:cTn>
                              </p:par>
                            </p:childTnLst>
                          </p:cTn>
                        </p:par>
                        <p:par>
                          <p:cTn id="44" fill="hold">
                            <p:stCondLst>
                              <p:cond delay="5000"/>
                            </p:stCondLst>
                            <p:childTnLst>
                              <p:par>
                                <p:cTn id="45" presetID="16" presetClass="entr" presetSubtype="26" fill="hold" grpId="0" nodeType="after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arn(inHorizontal)">
                                      <p:cBhvr>
                                        <p:cTn id="47" dur="500"/>
                                        <p:tgtEl>
                                          <p:spTgt spid="3">
                                            <p:txEl>
                                              <p:pRg st="9" end="9"/>
                                            </p:txEl>
                                          </p:spTgt>
                                        </p:tgtEl>
                                      </p:cBhvr>
                                    </p:animEffect>
                                  </p:childTnLst>
                                </p:cTn>
                              </p:par>
                            </p:childTnLst>
                          </p:cTn>
                        </p:par>
                        <p:par>
                          <p:cTn id="48" fill="hold">
                            <p:stCondLst>
                              <p:cond delay="5500"/>
                            </p:stCondLst>
                            <p:childTnLst>
                              <p:par>
                                <p:cTn id="49" presetID="16" presetClass="entr" presetSubtype="26" fill="hold" grpId="0" nodeType="after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barn(inHorizontal)">
                                      <p:cBhvr>
                                        <p:cTn id="5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EDUCATION IN HOME AND SCHOOL</a:t>
            </a:r>
            <a:endParaRPr lang="en-US" dirty="0"/>
          </a:p>
        </p:txBody>
      </p:sp>
      <p:sp>
        <p:nvSpPr>
          <p:cNvPr id="3" name="Content Placeholder 2"/>
          <p:cNvSpPr>
            <a:spLocks noGrp="1"/>
          </p:cNvSpPr>
          <p:nvPr>
            <p:ph sz="quarter" idx="1"/>
          </p:nvPr>
        </p:nvSpPr>
        <p:spPr>
          <a:xfrm>
            <a:off x="457200" y="1600200"/>
            <a:ext cx="7543800" cy="4873752"/>
          </a:xfrm>
        </p:spPr>
        <p:txBody>
          <a:bodyPr>
            <a:normAutofit/>
          </a:bodyPr>
          <a:lstStyle/>
          <a:p>
            <a:pPr algn="just"/>
            <a:r>
              <a:rPr lang="en-US" sz="2800" dirty="0" smtClean="0"/>
              <a:t>Adventist Home,</a:t>
            </a:r>
          </a:p>
          <a:p>
            <a:pPr algn="just"/>
            <a:r>
              <a:rPr lang="en-US" sz="2800" dirty="0" smtClean="0"/>
              <a:t>The Child Guidance</a:t>
            </a:r>
          </a:p>
          <a:p>
            <a:pPr algn="just"/>
            <a:r>
              <a:rPr lang="en-US" sz="2800" dirty="0" smtClean="0"/>
              <a:t>Counsels to Parents, Teachers and Students</a:t>
            </a:r>
          </a:p>
          <a:p>
            <a:pPr algn="just"/>
            <a:r>
              <a:rPr lang="en-US" sz="2800" dirty="0" smtClean="0"/>
              <a:t>Education</a:t>
            </a:r>
          </a:p>
          <a:p>
            <a:pPr algn="just"/>
            <a:r>
              <a:rPr lang="en-US" sz="2800" dirty="0" smtClean="0"/>
              <a:t>Fundamentals of Christian Education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35"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anim calcmode="lin" valueType="num">
                                      <p:cBhvr>
                                        <p:cTn id="12"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3"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par>
                          <p:cTn id="15" fill="hold">
                            <p:stCondLst>
                              <p:cond delay="4000"/>
                            </p:stCondLst>
                            <p:childTnLst>
                              <p:par>
                                <p:cTn id="16" presetID="35"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anim calcmode="lin" valueType="num">
                                      <p:cBhvr>
                                        <p:cTn id="19"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0"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1"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par>
                          <p:cTn id="22" fill="hold">
                            <p:stCondLst>
                              <p:cond delay="6000"/>
                            </p:stCondLst>
                            <p:childTnLst>
                              <p:par>
                                <p:cTn id="23" presetID="35"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000"/>
                                        <p:tgtEl>
                                          <p:spTgt spid="3">
                                            <p:txEl>
                                              <p:pRg st="2" end="2"/>
                                            </p:txEl>
                                          </p:spTgt>
                                        </p:tgtEl>
                                      </p:cBhvr>
                                    </p:animEffect>
                                    <p:anim calcmode="lin" valueType="num">
                                      <p:cBhvr>
                                        <p:cTn id="26"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7"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8"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par>
                          <p:cTn id="29" fill="hold">
                            <p:stCondLst>
                              <p:cond delay="8000"/>
                            </p:stCondLst>
                            <p:childTnLst>
                              <p:par>
                                <p:cTn id="30" presetID="35" presetClass="entr" presetSubtype="0"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2000"/>
                                        <p:tgtEl>
                                          <p:spTgt spid="3">
                                            <p:txEl>
                                              <p:pRg st="3" end="3"/>
                                            </p:txEl>
                                          </p:spTgt>
                                        </p:tgtEl>
                                      </p:cBhvr>
                                    </p:animEffect>
                                    <p:anim calcmode="lin" valueType="num">
                                      <p:cBhvr>
                                        <p:cTn id="33"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34"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5"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par>
                          <p:cTn id="36" fill="hold">
                            <p:stCondLst>
                              <p:cond delay="10000"/>
                            </p:stCondLst>
                            <p:childTnLst>
                              <p:par>
                                <p:cTn id="37" presetID="35" presetClass="entr" presetSubtype="0" fill="hold" grpId="0" nodeType="after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2000"/>
                                        <p:tgtEl>
                                          <p:spTgt spid="3">
                                            <p:txEl>
                                              <p:pRg st="4" end="4"/>
                                            </p:txEl>
                                          </p:spTgt>
                                        </p:tgtEl>
                                      </p:cBhvr>
                                    </p:animEffect>
                                    <p:anim calcmode="lin" valueType="num">
                                      <p:cBhvr>
                                        <p:cTn id="40"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41"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2"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HISTORY AND PROPHECY</a:t>
            </a:r>
            <a:endParaRPr lang="en-US" dirty="0"/>
          </a:p>
        </p:txBody>
      </p:sp>
      <p:sp>
        <p:nvSpPr>
          <p:cNvPr id="3" name="Content Placeholder 2"/>
          <p:cNvSpPr>
            <a:spLocks noGrp="1"/>
          </p:cNvSpPr>
          <p:nvPr>
            <p:ph sz="quarter" idx="1"/>
          </p:nvPr>
        </p:nvSpPr>
        <p:spPr>
          <a:xfrm>
            <a:off x="457200" y="1600200"/>
            <a:ext cx="7620000" cy="4873752"/>
          </a:xfrm>
        </p:spPr>
        <p:txBody>
          <a:bodyPr>
            <a:normAutofit/>
          </a:bodyPr>
          <a:lstStyle/>
          <a:p>
            <a:r>
              <a:rPr lang="en-US" sz="2800" dirty="0" smtClean="0"/>
              <a:t>Great Controversy</a:t>
            </a:r>
          </a:p>
          <a:p>
            <a:r>
              <a:rPr lang="en-US" sz="2800" dirty="0" smtClean="0"/>
              <a:t>Spiritual Gifts, vols. 1, 3, 4</a:t>
            </a:r>
          </a:p>
          <a:p>
            <a:r>
              <a:rPr lang="en-US" sz="2800" dirty="0" smtClean="0"/>
              <a:t>Spirit of Prophecy, The, vol. 4</a:t>
            </a:r>
          </a:p>
          <a:p>
            <a:r>
              <a:rPr lang="en-US" sz="2800" b="1" dirty="0" smtClean="0"/>
              <a:t>HEALTH AND MEDICAL</a:t>
            </a:r>
          </a:p>
          <a:p>
            <a:r>
              <a:rPr lang="en-US" sz="2800" dirty="0" smtClean="0"/>
              <a:t>Counsels on Diet and Foods</a:t>
            </a:r>
          </a:p>
          <a:p>
            <a:r>
              <a:rPr lang="en-US" sz="2800" dirty="0" smtClean="0"/>
              <a:t>Counsels on Health</a:t>
            </a:r>
          </a:p>
          <a:p>
            <a:r>
              <a:rPr lang="en-US" sz="2800" dirty="0" smtClean="0"/>
              <a:t>Ministry of Healing</a:t>
            </a:r>
          </a:p>
          <a:p>
            <a:r>
              <a:rPr lang="en-US" sz="2800" dirty="0" smtClean="0"/>
              <a:t>The Temperance</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par>
                          <p:cTn id="8" fill="hold">
                            <p:stCondLst>
                              <p:cond delay="500"/>
                            </p:stCondLst>
                            <p:childTnLst>
                              <p:par>
                                <p:cTn id="9" presetID="54" presetClass="entr" presetSubtype="0" accel="10000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2"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3"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4"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5" dur="500"/>
                                        <p:tgtEl>
                                          <p:spTgt spid="3">
                                            <p:txEl>
                                              <p:pRg st="0" end="0"/>
                                            </p:txEl>
                                          </p:spTgt>
                                        </p:tgtEl>
                                      </p:cBhvr>
                                    </p:animEffect>
                                  </p:childTnLst>
                                </p:cTn>
                              </p:par>
                            </p:childTnLst>
                          </p:cTn>
                        </p:par>
                        <p:par>
                          <p:cTn id="16" fill="hold">
                            <p:stCondLst>
                              <p:cond delay="1000"/>
                            </p:stCondLst>
                            <p:childTnLst>
                              <p:par>
                                <p:cTn id="17" presetID="54" presetClass="entr" presetSubtype="0" accel="10000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1"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2"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3" dur="500"/>
                                        <p:tgtEl>
                                          <p:spTgt spid="3">
                                            <p:txEl>
                                              <p:pRg st="1" end="1"/>
                                            </p:txEl>
                                          </p:spTgt>
                                        </p:tgtEl>
                                      </p:cBhvr>
                                    </p:animEffect>
                                  </p:childTnLst>
                                </p:cTn>
                              </p:par>
                            </p:childTnLst>
                          </p:cTn>
                        </p:par>
                        <p:par>
                          <p:cTn id="24" fill="hold">
                            <p:stCondLst>
                              <p:cond delay="1500"/>
                            </p:stCondLst>
                            <p:childTnLst>
                              <p:par>
                                <p:cTn id="25" presetID="54" presetClass="entr" presetSubtype="0" accel="10000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8"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9"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0"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1" dur="500"/>
                                        <p:tgtEl>
                                          <p:spTgt spid="3">
                                            <p:txEl>
                                              <p:pRg st="2" end="2"/>
                                            </p:txEl>
                                          </p:spTgt>
                                        </p:tgtEl>
                                      </p:cBhvr>
                                    </p:animEffect>
                                  </p:childTnLst>
                                </p:cTn>
                              </p:par>
                            </p:childTnLst>
                          </p:cTn>
                        </p:par>
                        <p:par>
                          <p:cTn id="32" fill="hold">
                            <p:stCondLst>
                              <p:cond delay="2000"/>
                            </p:stCondLst>
                            <p:childTnLst>
                              <p:par>
                                <p:cTn id="33" presetID="54" presetClass="entr" presetSubtype="0" accel="100000" fill="hold" grpId="0"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6"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7"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8"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9" dur="500"/>
                                        <p:tgtEl>
                                          <p:spTgt spid="3">
                                            <p:txEl>
                                              <p:pRg st="3" end="3"/>
                                            </p:txEl>
                                          </p:spTgt>
                                        </p:tgtEl>
                                      </p:cBhvr>
                                    </p:animEffect>
                                  </p:childTnLst>
                                </p:cTn>
                              </p:par>
                            </p:childTnLst>
                          </p:cTn>
                        </p:par>
                        <p:par>
                          <p:cTn id="40" fill="hold">
                            <p:stCondLst>
                              <p:cond delay="2500"/>
                            </p:stCondLst>
                            <p:childTnLst>
                              <p:par>
                                <p:cTn id="41" presetID="54" presetClass="entr" presetSubtype="0" accel="100000" fill="hold" grpId="0" nodeType="after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3">
                                            <p:txEl>
                                              <p:pRg st="4" end="4"/>
                                            </p:txEl>
                                          </p:spTgt>
                                        </p:tgtEl>
                                      </p:cBhvr>
                                    </p:animEffect>
                                  </p:childTnLst>
                                </p:cTn>
                              </p:par>
                            </p:childTnLst>
                          </p:cTn>
                        </p:par>
                        <p:par>
                          <p:cTn id="48" fill="hold">
                            <p:stCondLst>
                              <p:cond delay="3000"/>
                            </p:stCondLst>
                            <p:childTnLst>
                              <p:par>
                                <p:cTn id="49" presetID="54" presetClass="entr" presetSubtype="0" accel="100000" fill="hold" grpId="0" nodeType="after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 calcmode="lin" valueType="num">
                                      <p:cBhvr>
                                        <p:cTn id="51"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52"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3"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4"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5" dur="500"/>
                                        <p:tgtEl>
                                          <p:spTgt spid="3">
                                            <p:txEl>
                                              <p:pRg st="5" end="5"/>
                                            </p:txEl>
                                          </p:spTgt>
                                        </p:tgtEl>
                                      </p:cBhvr>
                                    </p:animEffect>
                                  </p:childTnLst>
                                </p:cTn>
                              </p:par>
                            </p:childTnLst>
                          </p:cTn>
                        </p:par>
                        <p:par>
                          <p:cTn id="56" fill="hold">
                            <p:stCondLst>
                              <p:cond delay="3500"/>
                            </p:stCondLst>
                            <p:childTnLst>
                              <p:par>
                                <p:cTn id="57" presetID="54" presetClass="entr" presetSubtype="0" accel="100000" fill="hold" grpId="0" nodeType="after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anim calcmode="lin" valueType="num">
                                      <p:cBhvr>
                                        <p:cTn id="59" dur="500" fill="hold"/>
                                        <p:tgtEl>
                                          <p:spTgt spid="3">
                                            <p:txEl>
                                              <p:pRg st="6" end="6"/>
                                            </p:txEl>
                                          </p:spTgt>
                                        </p:tgtEl>
                                        <p:attrNameLst>
                                          <p:attrName>ppt_w</p:attrName>
                                        </p:attrNameLst>
                                      </p:cBhvr>
                                      <p:tavLst>
                                        <p:tav tm="0">
                                          <p:val>
                                            <p:strVal val="#ppt_w*0.05"/>
                                          </p:val>
                                        </p:tav>
                                        <p:tav tm="100000">
                                          <p:val>
                                            <p:strVal val="#ppt_w"/>
                                          </p:val>
                                        </p:tav>
                                      </p:tavLst>
                                    </p:anim>
                                    <p:anim calcmode="lin" valueType="num">
                                      <p:cBhvr>
                                        <p:cTn id="60" dur="5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61"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62" dur="5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63" dur="500"/>
                                        <p:tgtEl>
                                          <p:spTgt spid="3">
                                            <p:txEl>
                                              <p:pRg st="6" end="6"/>
                                            </p:txEl>
                                          </p:spTgt>
                                        </p:tgtEl>
                                      </p:cBhvr>
                                    </p:animEffect>
                                  </p:childTnLst>
                                </p:cTn>
                              </p:par>
                            </p:childTnLst>
                          </p:cTn>
                        </p:par>
                        <p:par>
                          <p:cTn id="64" fill="hold">
                            <p:stCondLst>
                              <p:cond delay="4000"/>
                            </p:stCondLst>
                            <p:childTnLst>
                              <p:par>
                                <p:cTn id="65" presetID="54" presetClass="entr" presetSubtype="0" accel="100000" fill="hold" grpId="0" nodeType="afterEffect">
                                  <p:stCondLst>
                                    <p:cond delay="0"/>
                                  </p:stCondLst>
                                  <p:childTnLst>
                                    <p:set>
                                      <p:cBhvr>
                                        <p:cTn id="66" dur="1" fill="hold">
                                          <p:stCondLst>
                                            <p:cond delay="0"/>
                                          </p:stCondLst>
                                        </p:cTn>
                                        <p:tgtEl>
                                          <p:spTgt spid="3">
                                            <p:txEl>
                                              <p:pRg st="7" end="7"/>
                                            </p:txEl>
                                          </p:spTgt>
                                        </p:tgtEl>
                                        <p:attrNameLst>
                                          <p:attrName>style.visibility</p:attrName>
                                        </p:attrNameLst>
                                      </p:cBhvr>
                                      <p:to>
                                        <p:strVal val="visible"/>
                                      </p:to>
                                    </p:set>
                                    <p:anim calcmode="lin" valueType="num">
                                      <p:cBhvr>
                                        <p:cTn id="67" dur="500" fill="hold"/>
                                        <p:tgtEl>
                                          <p:spTgt spid="3">
                                            <p:txEl>
                                              <p:pRg st="7" end="7"/>
                                            </p:txEl>
                                          </p:spTgt>
                                        </p:tgtEl>
                                        <p:attrNameLst>
                                          <p:attrName>ppt_w</p:attrName>
                                        </p:attrNameLst>
                                      </p:cBhvr>
                                      <p:tavLst>
                                        <p:tav tm="0">
                                          <p:val>
                                            <p:strVal val="#ppt_w*0.05"/>
                                          </p:val>
                                        </p:tav>
                                        <p:tav tm="100000">
                                          <p:val>
                                            <p:strVal val="#ppt_w"/>
                                          </p:val>
                                        </p:tav>
                                      </p:tavLst>
                                    </p:anim>
                                    <p:anim calcmode="lin" valueType="num">
                                      <p:cBhvr>
                                        <p:cTn id="68" dur="5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69" dur="5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70" dur="500" fill="hold"/>
                                        <p:tgtEl>
                                          <p:spTgt spid="3">
                                            <p:txEl>
                                              <p:pRg st="7" end="7"/>
                                            </p:txEl>
                                          </p:spTgt>
                                        </p:tgtEl>
                                        <p:attrNameLst>
                                          <p:attrName>ppt_y</p:attrName>
                                        </p:attrNameLst>
                                      </p:cBhvr>
                                      <p:tavLst>
                                        <p:tav tm="0">
                                          <p:val>
                                            <p:strVal val="#ppt_y"/>
                                          </p:val>
                                        </p:tav>
                                        <p:tav tm="100000">
                                          <p:val>
                                            <p:strVal val="#ppt_y"/>
                                          </p:val>
                                        </p:tav>
                                      </p:tavLst>
                                    </p:anim>
                                    <p:animEffect transition="in" filter="fade">
                                      <p:cBhvr>
                                        <p:cTn id="7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AUTOBIOGRAPHIES</a:t>
            </a:r>
            <a:endParaRPr lang="en-US" dirty="0"/>
          </a:p>
        </p:txBody>
      </p:sp>
      <p:sp>
        <p:nvSpPr>
          <p:cNvPr id="3" name="Content Placeholder 2"/>
          <p:cNvSpPr>
            <a:spLocks noGrp="1"/>
          </p:cNvSpPr>
          <p:nvPr>
            <p:ph sz="quarter" idx="1"/>
          </p:nvPr>
        </p:nvSpPr>
        <p:spPr>
          <a:xfrm>
            <a:off x="457200" y="1600200"/>
            <a:ext cx="7543800" cy="4873752"/>
          </a:xfrm>
        </p:spPr>
        <p:txBody>
          <a:bodyPr>
            <a:normAutofit/>
          </a:bodyPr>
          <a:lstStyle/>
          <a:p>
            <a:pPr algn="just"/>
            <a:r>
              <a:rPr lang="en-US" sz="2800" dirty="0" smtClean="0"/>
              <a:t>Christian Experience and Teachings</a:t>
            </a:r>
          </a:p>
          <a:p>
            <a:pPr algn="just"/>
            <a:r>
              <a:rPr lang="en-US" sz="2800" dirty="0" smtClean="0"/>
              <a:t>Early Writings</a:t>
            </a:r>
          </a:p>
          <a:p>
            <a:pPr algn="just"/>
            <a:r>
              <a:rPr lang="en-US" sz="2800" dirty="0" smtClean="0"/>
              <a:t>Life Sketches</a:t>
            </a:r>
          </a:p>
          <a:p>
            <a:pPr algn="just"/>
            <a:r>
              <a:rPr lang="en-US" sz="2800" dirty="0" smtClean="0"/>
              <a:t>Spiritual Gifts, vol. 2</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par>
                          <p:cTn id="10" fill="hold">
                            <p:stCondLst>
                              <p:cond delay="1000"/>
                            </p:stCondLst>
                            <p:childTnLst>
                              <p:par>
                                <p:cTn id="11" presetID="35"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5"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par>
                          <p:cTn id="17" fill="hold">
                            <p:stCondLst>
                              <p:cond delay="3000"/>
                            </p:stCondLst>
                            <p:childTnLst>
                              <p:par>
                                <p:cTn id="18" presetID="35"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000"/>
                                        <p:tgtEl>
                                          <p:spTgt spid="3">
                                            <p:txEl>
                                              <p:pRg st="1" end="1"/>
                                            </p:txEl>
                                          </p:spTgt>
                                        </p:tgtEl>
                                      </p:cBhvr>
                                    </p:animEffect>
                                    <p:anim calcmode="lin" valueType="num">
                                      <p:cBhvr>
                                        <p:cTn id="21"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2"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par>
                          <p:cTn id="24" fill="hold">
                            <p:stCondLst>
                              <p:cond delay="5000"/>
                            </p:stCondLst>
                            <p:childTnLst>
                              <p:par>
                                <p:cTn id="25" presetID="35" presetClass="entr" presetSubtype="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2000"/>
                                        <p:tgtEl>
                                          <p:spTgt spid="3">
                                            <p:txEl>
                                              <p:pRg st="2" end="2"/>
                                            </p:txEl>
                                          </p:spTgt>
                                        </p:tgtEl>
                                      </p:cBhvr>
                                    </p:animEffect>
                                    <p:anim calcmode="lin" valueType="num">
                                      <p:cBhvr>
                                        <p:cTn id="28"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9"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par>
                          <p:cTn id="31" fill="hold">
                            <p:stCondLst>
                              <p:cond delay="7000"/>
                            </p:stCondLst>
                            <p:childTnLst>
                              <p:par>
                                <p:cTn id="32" presetID="35" presetClass="entr" presetSubtype="0" fill="hold" grpId="0" nodeType="after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2000"/>
                                        <p:tgtEl>
                                          <p:spTgt spid="3">
                                            <p:txEl>
                                              <p:pRg st="3" end="3"/>
                                            </p:txEl>
                                          </p:spTgt>
                                        </p:tgtEl>
                                      </p:cBhvr>
                                    </p:animEffect>
                                    <p:anim calcmode="lin" valueType="num">
                                      <p:cBhvr>
                                        <p:cTn id="35"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36"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7"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143000"/>
          </a:xfrm>
        </p:spPr>
        <p:txBody>
          <a:bodyPr>
            <a:normAutofit/>
          </a:bodyPr>
          <a:lstStyle/>
          <a:p>
            <a:pPr algn="ctr"/>
            <a:r>
              <a:rPr lang="en-US" b="1" dirty="0" smtClean="0"/>
              <a:t>FASCINATING ONE-SENTENCE QUOTATIONS</a:t>
            </a:r>
            <a:endParaRPr lang="en-US" b="1" dirty="0"/>
          </a:p>
        </p:txBody>
      </p:sp>
      <p:sp>
        <p:nvSpPr>
          <p:cNvPr id="3" name="Content Placeholder 2"/>
          <p:cNvSpPr>
            <a:spLocks noGrp="1"/>
          </p:cNvSpPr>
          <p:nvPr>
            <p:ph sz="quarter" idx="1"/>
          </p:nvPr>
        </p:nvSpPr>
        <p:spPr>
          <a:xfrm>
            <a:off x="457200" y="1600200"/>
            <a:ext cx="7696200" cy="4873752"/>
          </a:xfrm>
        </p:spPr>
        <p:txBody>
          <a:bodyPr>
            <a:normAutofit/>
          </a:bodyPr>
          <a:lstStyle/>
          <a:p>
            <a:pPr algn="just"/>
            <a:r>
              <a:rPr lang="en-US" sz="2800" dirty="0" smtClean="0"/>
              <a:t>“Every man who praises himself brushes the luster from his best efforts.”-Testimonies, vol. 4, p. 607</a:t>
            </a:r>
          </a:p>
          <a:p>
            <a:pPr algn="just"/>
            <a:r>
              <a:rPr lang="en-US" sz="2800" dirty="0" smtClean="0"/>
              <a:t>“Salvation is like sunshine. It belongs to the whole world.”-The Desire of Ages, p. 307</a:t>
            </a:r>
          </a:p>
          <a:p>
            <a:pPr algn="just"/>
            <a:r>
              <a:rPr lang="en-US" sz="2800" dirty="0" smtClean="0"/>
              <a:t>“We are not forgiven because we forgive, but as we forgive.”-Christ’s Object Lessons, p. 251</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48" presetClass="entr" presetSubtype="0" accel="5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par>
                          <p:cTn id="18" fill="hold">
                            <p:stCondLst>
                              <p:cond delay="3000"/>
                            </p:stCondLst>
                            <p:childTnLst>
                              <p:par>
                                <p:cTn id="19" presetID="48" presetClass="entr" presetSubtype="0" accel="5000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4" dur="1000"/>
                                        <p:tgtEl>
                                          <p:spTgt spid="3">
                                            <p:txEl>
                                              <p:pRg st="1" end="1"/>
                                            </p:txEl>
                                          </p:spTgt>
                                        </p:tgtEl>
                                      </p:cBhvr>
                                    </p:animEffect>
                                  </p:childTnLst>
                                </p:cTn>
                              </p:par>
                            </p:childTnLst>
                          </p:cTn>
                        </p:par>
                        <p:par>
                          <p:cTn id="25" fill="hold">
                            <p:stCondLst>
                              <p:cond delay="4000"/>
                            </p:stCondLst>
                            <p:childTnLst>
                              <p:par>
                                <p:cTn id="26" presetID="48" presetClass="entr" presetSubtype="0" accel="50000"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9"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a:r>
              <a:rPr lang="en-US" sz="2800" dirty="0" smtClean="0"/>
              <a:t>“God hates sin, but He loves the sinner.”-Prophets and Kings, p. 84</a:t>
            </a:r>
          </a:p>
          <a:p>
            <a:pPr algn="just"/>
            <a:r>
              <a:rPr lang="en-US" sz="2800" dirty="0" smtClean="0"/>
              <a:t>“If you will find voice and time to pray, God will time and voice to answer.”-My Life Today, p. 16</a:t>
            </a:r>
          </a:p>
          <a:p>
            <a:pPr algn="just"/>
            <a:r>
              <a:rPr lang="en-US" sz="2800" dirty="0" smtClean="0"/>
              <a:t>“You cannot give to God anything that He has not first given you.”-Messages to Young People, p. 407</a:t>
            </a:r>
          </a:p>
          <a:p>
            <a:pPr algn="just"/>
            <a:endParaRPr lang="en-US" sz="2800" dirty="0"/>
          </a:p>
        </p:txBody>
      </p:sp>
      <p:sp>
        <p:nvSpPr>
          <p:cNvPr id="4" name="Title 1"/>
          <p:cNvSpPr>
            <a:spLocks noGrp="1"/>
          </p:cNvSpPr>
          <p:nvPr>
            <p:ph type="title"/>
          </p:nvPr>
        </p:nvSpPr>
        <p:spPr>
          <a:xfrm>
            <a:off x="457200" y="274638"/>
            <a:ext cx="7543800" cy="1143000"/>
          </a:xfrm>
        </p:spPr>
        <p:txBody>
          <a:bodyPr>
            <a:normAutofit/>
          </a:bodyPr>
          <a:lstStyle/>
          <a:p>
            <a:pPr algn="ctr"/>
            <a:r>
              <a:rPr lang="en-US" b="1" dirty="0" smtClean="0"/>
              <a:t>FASCINATING ONE-SENTENCE QUOTATIONS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35"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6"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par>
                          <p:cTn id="18" fill="hold">
                            <p:stCondLst>
                              <p:cond delay="4000"/>
                            </p:stCondLst>
                            <p:childTnLst>
                              <p:par>
                                <p:cTn id="19" presetID="35" presetClass="entr" presetSubtype="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3"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4"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696200" cy="4873752"/>
          </a:xfrm>
        </p:spPr>
        <p:txBody>
          <a:bodyPr/>
          <a:lstStyle/>
          <a:p>
            <a:pPr algn="just"/>
            <a:r>
              <a:rPr lang="en-US" dirty="0" smtClean="0"/>
              <a:t>“It is faith that connects us with heaven.”-The Desire of Ages, p. 429</a:t>
            </a:r>
          </a:p>
          <a:p>
            <a:pPr algn="just"/>
            <a:r>
              <a:rPr lang="en-US" dirty="0" smtClean="0"/>
              <a:t>“The family tie is the closest, the most tender and sacred, of any on earth.”-The Ministry of Healing, p. 356</a:t>
            </a:r>
          </a:p>
          <a:p>
            <a:pPr algn="just"/>
            <a:r>
              <a:rPr lang="en-US" dirty="0" smtClean="0"/>
              <a:t>“God never asks us to believe, without giving sufficient evidence on which to base our faith.”-Steps to Christ, p. 105</a:t>
            </a:r>
          </a:p>
          <a:p>
            <a:pPr algn="just"/>
            <a:endParaRPr lang="en-US" dirty="0"/>
          </a:p>
        </p:txBody>
      </p:sp>
      <p:sp>
        <p:nvSpPr>
          <p:cNvPr id="4" name="Title 1"/>
          <p:cNvSpPr>
            <a:spLocks noGrp="1"/>
          </p:cNvSpPr>
          <p:nvPr>
            <p:ph type="title"/>
          </p:nvPr>
        </p:nvSpPr>
        <p:spPr>
          <a:xfrm>
            <a:off x="457200" y="274638"/>
            <a:ext cx="7543800" cy="1143000"/>
          </a:xfrm>
        </p:spPr>
        <p:txBody>
          <a:bodyPr>
            <a:normAutofit/>
          </a:bodyPr>
          <a:lstStyle/>
          <a:p>
            <a:pPr algn="ctr"/>
            <a:r>
              <a:rPr lang="en-US" b="1" dirty="0" smtClean="0"/>
              <a:t>FASCINATING ONE-SENTENCE QUOTATIONS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amond(in)">
                                      <p:cBhvr>
                                        <p:cTn id="11" dur="2000"/>
                                        <p:tgtEl>
                                          <p:spTgt spid="3">
                                            <p:txEl>
                                              <p:pRg st="1" end="1"/>
                                            </p:txEl>
                                          </p:spTgt>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696200" cy="4873752"/>
          </a:xfrm>
        </p:spPr>
        <p:txBody>
          <a:bodyPr>
            <a:normAutofit/>
          </a:bodyPr>
          <a:lstStyle/>
          <a:p>
            <a:pPr algn="just"/>
            <a:r>
              <a:rPr lang="en-US" sz="2800" dirty="0" smtClean="0"/>
              <a:t>It is faith that connects us with heaven.”_The Desire of Ages, p. 429</a:t>
            </a:r>
          </a:p>
          <a:p>
            <a:pPr algn="just"/>
            <a:r>
              <a:rPr lang="en-US" sz="2800" dirty="0" smtClean="0"/>
              <a:t>“The family tie is the closest, the most tender and sacred, of any on earth.”-The Ministry of Healing, p. 356</a:t>
            </a:r>
          </a:p>
          <a:p>
            <a:pPr algn="just"/>
            <a:r>
              <a:rPr lang="en-US" sz="2800" dirty="0" smtClean="0"/>
              <a:t>“God never asks us to believe, without giving sufficient evidence on which to base our faith.”-Steps to Christ, p. 105</a:t>
            </a:r>
          </a:p>
          <a:p>
            <a:pPr algn="just"/>
            <a:endParaRPr lang="en-US" sz="2800" dirty="0"/>
          </a:p>
        </p:txBody>
      </p:sp>
      <p:sp>
        <p:nvSpPr>
          <p:cNvPr id="4" name="Title 1"/>
          <p:cNvSpPr>
            <a:spLocks noGrp="1"/>
          </p:cNvSpPr>
          <p:nvPr>
            <p:ph type="title"/>
          </p:nvPr>
        </p:nvSpPr>
        <p:spPr>
          <a:xfrm>
            <a:off x="457200" y="274638"/>
            <a:ext cx="7543800" cy="1143000"/>
          </a:xfrm>
        </p:spPr>
        <p:txBody>
          <a:bodyPr>
            <a:normAutofit/>
          </a:bodyPr>
          <a:lstStyle/>
          <a:p>
            <a:pPr algn="ctr"/>
            <a:r>
              <a:rPr lang="en-US" b="1" dirty="0" smtClean="0"/>
              <a:t>FASCINATING ONE-SENTENCE QUOTATIONS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par>
                          <p:cTn id="8" fill="hold">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edge">
                                      <p:cBhvr>
                                        <p:cTn id="11" dur="2000"/>
                                        <p:tgtEl>
                                          <p:spTgt spid="3">
                                            <p:txEl>
                                              <p:pRg st="1" end="1"/>
                                            </p:txEl>
                                          </p:spTgt>
                                        </p:tgtEl>
                                      </p:cBhvr>
                                    </p:animEffect>
                                  </p:childTnLst>
                                </p:cTn>
                              </p:par>
                            </p:childTnLst>
                          </p:cTn>
                        </p:par>
                        <p:par>
                          <p:cTn id="12" fill="hold">
                            <p:stCondLst>
                              <p:cond delay="4000"/>
                            </p:stCondLst>
                            <p:childTnLst>
                              <p:par>
                                <p:cTn id="13" presetID="2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edg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696200" cy="4953000"/>
          </a:xfrm>
        </p:spPr>
        <p:txBody>
          <a:bodyPr>
            <a:normAutofit/>
          </a:bodyPr>
          <a:lstStyle/>
          <a:p>
            <a:pPr algn="just"/>
            <a:r>
              <a:rPr lang="en-US" sz="2800" dirty="0" smtClean="0"/>
              <a:t>“Through the grace of Christ we may accomplish everything that God requires.”-Christ’s Object Lessons, p. 301</a:t>
            </a:r>
          </a:p>
          <a:p>
            <a:pPr algn="just"/>
            <a:r>
              <a:rPr lang="en-US" sz="2800" dirty="0" smtClean="0"/>
              <a:t>“Death before dishonor or the transgression of God’s law should be the motto of every Christian.”-Testimonies, vol. 5, p.147</a:t>
            </a:r>
          </a:p>
          <a:p>
            <a:pPr algn="just"/>
            <a:r>
              <a:rPr lang="en-US" sz="2800" dirty="0" smtClean="0"/>
              <a:t>“A kind, courteous Christian is the most powerful argument that can be produced in favor of Christianity.”-Gospel Workers, p. 122</a:t>
            </a:r>
            <a:endParaRPr lang="en-US" sz="2800" dirty="0"/>
          </a:p>
        </p:txBody>
      </p:sp>
      <p:sp>
        <p:nvSpPr>
          <p:cNvPr id="4" name="Title 1"/>
          <p:cNvSpPr>
            <a:spLocks noGrp="1"/>
          </p:cNvSpPr>
          <p:nvPr>
            <p:ph type="title"/>
          </p:nvPr>
        </p:nvSpPr>
        <p:spPr>
          <a:xfrm>
            <a:off x="457200" y="274638"/>
            <a:ext cx="7543800" cy="1143000"/>
          </a:xfrm>
        </p:spPr>
        <p:txBody>
          <a:bodyPr>
            <a:normAutofit/>
          </a:bodyPr>
          <a:lstStyle/>
          <a:p>
            <a:pPr algn="ctr"/>
            <a:r>
              <a:rPr lang="en-US" b="1" dirty="0" smtClean="0"/>
              <a:t>FASCINATING ONE-SENTENCE QUOTATIONS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76401"/>
            <a:ext cx="7772400" cy="5029199"/>
          </a:xfrm>
        </p:spPr>
        <p:txBody>
          <a:bodyPr>
            <a:normAutofit/>
          </a:bodyPr>
          <a:lstStyle/>
          <a:p>
            <a:pPr marL="514350" indent="-514350" algn="just">
              <a:buFont typeface="+mj-lt"/>
              <a:buAutoNum type="arabicPeriod"/>
            </a:pPr>
            <a:r>
              <a:rPr lang="en-US" sz="2800" dirty="0" smtClean="0">
                <a:effectLst>
                  <a:outerShdw blurRad="38100" dist="38100" dir="2700000" algn="tl">
                    <a:srgbClr val="000000">
                      <a:alpha val="43137"/>
                    </a:srgbClr>
                  </a:outerShdw>
                </a:effectLst>
                <a:latin typeface="Batang" pitchFamily="18" charset="-127"/>
                <a:ea typeface="Batang" pitchFamily="18" charset="-127"/>
              </a:rPr>
              <a:t>To </a:t>
            </a:r>
            <a:r>
              <a:rPr lang="en-US" sz="2800" dirty="0" smtClean="0">
                <a:effectLst>
                  <a:outerShdw blurRad="38100" dist="38100" dir="2700000" algn="tl">
                    <a:srgbClr val="000000">
                      <a:alpha val="43137"/>
                    </a:srgbClr>
                  </a:outerShdw>
                </a:effectLst>
                <a:latin typeface="Batang" pitchFamily="18" charset="-127"/>
                <a:ea typeface="Batang" pitchFamily="18" charset="-127"/>
              </a:rPr>
              <a:t>bring the minds of God’s people to His Word (see Testimonies, vol.5, p.663)</a:t>
            </a:r>
          </a:p>
          <a:p>
            <a:pPr marL="514350" indent="-514350" algn="just">
              <a:buFont typeface="+mj-lt"/>
              <a:buAutoNum type="arabicPeriod"/>
            </a:pPr>
            <a:r>
              <a:rPr lang="en-US" sz="2800" dirty="0" smtClean="0">
                <a:effectLst>
                  <a:outerShdw blurRad="38100" dist="38100" dir="2700000" algn="tl">
                    <a:srgbClr val="000000">
                      <a:alpha val="43137"/>
                    </a:srgbClr>
                  </a:outerShdw>
                </a:effectLst>
                <a:latin typeface="Batang" pitchFamily="18" charset="-127"/>
                <a:ea typeface="Batang" pitchFamily="18" charset="-127"/>
              </a:rPr>
              <a:t>To </a:t>
            </a:r>
            <a:r>
              <a:rPr lang="en-US" sz="2800" dirty="0" smtClean="0">
                <a:effectLst>
                  <a:outerShdw blurRad="38100" dist="38100" dir="2700000" algn="tl">
                    <a:srgbClr val="000000">
                      <a:alpha val="43137"/>
                    </a:srgbClr>
                  </a:outerShdw>
                </a:effectLst>
                <a:latin typeface="Batang" pitchFamily="18" charset="-127"/>
                <a:ea typeface="Batang" pitchFamily="18" charset="-127"/>
              </a:rPr>
              <a:t>simplify the “great truths already given,” “that all may be left without excuse” (see Testimonies, vol. 5, p. 665 and vol. 2, p. 605).</a:t>
            </a:r>
          </a:p>
          <a:p>
            <a:pPr marL="514350" indent="-514350" algn="just">
              <a:buFont typeface="+mj-lt"/>
              <a:buAutoNum type="arabicPeriod"/>
            </a:pPr>
            <a:r>
              <a:rPr lang="en-US" sz="2800" dirty="0" smtClean="0">
                <a:effectLst>
                  <a:outerShdw blurRad="38100" dist="38100" dir="2700000" algn="tl">
                    <a:srgbClr val="000000">
                      <a:alpha val="43137"/>
                    </a:srgbClr>
                  </a:outerShdw>
                </a:effectLst>
                <a:latin typeface="Batang" pitchFamily="18" charset="-127"/>
                <a:ea typeface="Batang" pitchFamily="18" charset="-127"/>
              </a:rPr>
              <a:t>To </a:t>
            </a:r>
            <a:r>
              <a:rPr lang="en-US" sz="2800" dirty="0" smtClean="0">
                <a:effectLst>
                  <a:outerShdw blurRad="38100" dist="38100" dir="2700000" algn="tl">
                    <a:srgbClr val="000000">
                      <a:alpha val="43137"/>
                    </a:srgbClr>
                  </a:outerShdw>
                </a:effectLst>
                <a:latin typeface="Batang" pitchFamily="18" charset="-127"/>
                <a:ea typeface="Batang" pitchFamily="18" charset="-127"/>
              </a:rPr>
              <a:t>call attention to Bible “principles for the formation of correct habits of living” (Testimonies, vol. 5, pp. 663, 664).</a:t>
            </a:r>
            <a:endParaRPr lang="en-US" sz="2800" dirty="0">
              <a:effectLst>
                <a:outerShdw blurRad="38100" dist="38100" dir="2700000" algn="tl">
                  <a:srgbClr val="000000">
                    <a:alpha val="43137"/>
                  </a:srgbClr>
                </a:outerShdw>
              </a:effectLst>
              <a:latin typeface="Batang" pitchFamily="18" charset="-127"/>
              <a:ea typeface="Batang" pitchFamily="18" charset="-127"/>
            </a:endParaRPr>
          </a:p>
        </p:txBody>
      </p:sp>
      <p:sp>
        <p:nvSpPr>
          <p:cNvPr id="4" name="Title 1"/>
          <p:cNvSpPr>
            <a:spLocks noGrp="1"/>
          </p:cNvSpPr>
          <p:nvPr>
            <p:ph type="title"/>
          </p:nvPr>
        </p:nvSpPr>
        <p:spPr>
          <a:xfrm>
            <a:off x="457200" y="274638"/>
            <a:ext cx="7467600" cy="1020762"/>
          </a:xfrm>
        </p:spPr>
        <p:txBody>
          <a:bodyPr>
            <a:normAutofit/>
          </a:bodyPr>
          <a:lstStyle/>
          <a:p>
            <a:pPr algn="ctr"/>
            <a:r>
              <a:rPr lang="en-US" sz="3200" dirty="0" smtClean="0"/>
              <a:t>Ten reasons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35"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6"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par>
                          <p:cTn id="18" fill="hold">
                            <p:stCondLst>
                              <p:cond delay="4000"/>
                            </p:stCondLst>
                            <p:childTnLst>
                              <p:par>
                                <p:cTn id="19" presetID="35" presetClass="entr" presetSubtype="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3"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4"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696200" cy="4873752"/>
          </a:xfrm>
        </p:spPr>
        <p:txBody>
          <a:bodyPr>
            <a:normAutofit/>
          </a:bodyPr>
          <a:lstStyle/>
          <a:p>
            <a:pPr algn="just"/>
            <a:r>
              <a:rPr lang="en-US" sz="2800" dirty="0" smtClean="0"/>
              <a:t>“Love those best who love Christ most.”-Testimonies, vol. 2, p. 48</a:t>
            </a:r>
          </a:p>
          <a:p>
            <a:pPr algn="just"/>
            <a:r>
              <a:rPr lang="en-US" sz="2800" dirty="0" smtClean="0"/>
              <a:t>“Those who in everything make God first and last and best, are the happiest people in the world.”-Messages to Young People, p. 38</a:t>
            </a:r>
          </a:p>
          <a:p>
            <a:pPr algn="just"/>
            <a:r>
              <a:rPr lang="en-US" sz="2800" dirty="0" smtClean="0"/>
              <a:t>“Every soul is as fully known to Jesus as if he were the only one for whom the Saviour died.”-The Desire of Ages, p. 480</a:t>
            </a:r>
            <a:endParaRPr lang="en-US" sz="2800" dirty="0"/>
          </a:p>
        </p:txBody>
      </p:sp>
      <p:sp>
        <p:nvSpPr>
          <p:cNvPr id="4" name="Title 1"/>
          <p:cNvSpPr>
            <a:spLocks noGrp="1"/>
          </p:cNvSpPr>
          <p:nvPr>
            <p:ph type="title"/>
          </p:nvPr>
        </p:nvSpPr>
        <p:spPr>
          <a:xfrm>
            <a:off x="457200" y="274638"/>
            <a:ext cx="7543800" cy="1143000"/>
          </a:xfrm>
        </p:spPr>
        <p:txBody>
          <a:bodyPr>
            <a:normAutofit/>
          </a:bodyPr>
          <a:lstStyle/>
          <a:p>
            <a:pPr algn="ctr"/>
            <a:r>
              <a:rPr lang="en-US" b="1" dirty="0" smtClean="0"/>
              <a:t>FASCINATING ONE-SENTENCE QUOTATIONS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par>
                          <p:cTn id="12" fill="hold">
                            <p:stCondLst>
                              <p:cond delay="500"/>
                            </p:stCondLst>
                            <p:childTnLst>
                              <p:par>
                                <p:cTn id="13" presetID="54" presetClass="entr" presetSubtype="0" accel="10000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1" end="1"/>
                                            </p:txEl>
                                          </p:spTgt>
                                        </p:tgtEl>
                                      </p:cBhvr>
                                    </p:animEffect>
                                  </p:childTnLst>
                                </p:cTn>
                              </p:par>
                            </p:childTnLst>
                          </p:cTn>
                        </p:par>
                        <p:par>
                          <p:cTn id="20" fill="hold">
                            <p:stCondLst>
                              <p:cond delay="1000"/>
                            </p:stCondLst>
                            <p:childTnLst>
                              <p:par>
                                <p:cTn id="21" presetID="54" presetClass="entr" presetSubtype="0" accel="10000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696200" cy="4873752"/>
          </a:xfrm>
        </p:spPr>
        <p:txBody>
          <a:bodyPr>
            <a:noAutofit/>
          </a:bodyPr>
          <a:lstStyle/>
          <a:p>
            <a:pPr algn="just"/>
            <a:r>
              <a:rPr lang="en-US" sz="2800" dirty="0" smtClean="0"/>
              <a:t>“The cultivation of a uniform courtesy, a willingness to do to others as we would wish them to do us, would annihilate half the ills of life”-Patriarchs and Prophets, p. 133</a:t>
            </a:r>
          </a:p>
          <a:p>
            <a:pPr algn="just"/>
            <a:r>
              <a:rPr lang="en-US" sz="2800" dirty="0" smtClean="0"/>
              <a:t>Sanctification is not the work of  a moment, an hour, a day, but a lifetime.”-The Acts of the Apostles, p 560</a:t>
            </a:r>
          </a:p>
          <a:p>
            <a:pPr algn="just"/>
            <a:r>
              <a:rPr lang="en-US" sz="2800" dirty="0" smtClean="0"/>
              <a:t>“Faith is the gift of God, but the power to exercises it ours.”Patriarchs and Prophets, p. 431</a:t>
            </a:r>
            <a:endParaRPr lang="en-US" sz="2800" dirty="0"/>
          </a:p>
        </p:txBody>
      </p:sp>
      <p:sp>
        <p:nvSpPr>
          <p:cNvPr id="4" name="Title 1"/>
          <p:cNvSpPr>
            <a:spLocks noGrp="1"/>
          </p:cNvSpPr>
          <p:nvPr>
            <p:ph type="title"/>
          </p:nvPr>
        </p:nvSpPr>
        <p:spPr>
          <a:xfrm>
            <a:off x="457200" y="274638"/>
            <a:ext cx="7543800" cy="1143000"/>
          </a:xfrm>
        </p:spPr>
        <p:txBody>
          <a:bodyPr>
            <a:normAutofit/>
          </a:bodyPr>
          <a:lstStyle/>
          <a:p>
            <a:pPr algn="ctr"/>
            <a:r>
              <a:rPr lang="en-US" b="1" dirty="0" smtClean="0"/>
              <a:t>FASCINATING ONE-SENTENCE QUOTATIONS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0" end="0"/>
                                            </p:txEl>
                                          </p:spTgt>
                                        </p:tgtEl>
                                      </p:cBhvr>
                                    </p:animEffect>
                                  </p:childTnLst>
                                </p:cTn>
                              </p:par>
                            </p:childTnLst>
                          </p:cTn>
                        </p:par>
                        <p:par>
                          <p:cTn id="11" fill="hold">
                            <p:stCondLst>
                              <p:cond delay="1000"/>
                            </p:stCondLst>
                            <p:childTnLst>
                              <p:par>
                                <p:cTn id="12" presetID="48" presetClass="entr" presetSubtype="0" accel="5000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1" end="1"/>
                                            </p:txEl>
                                          </p:spTgt>
                                        </p:tgtEl>
                                      </p:cBhvr>
                                    </p:animEffect>
                                  </p:childTnLst>
                                </p:cTn>
                              </p:par>
                            </p:childTnLst>
                          </p:cTn>
                        </p:par>
                        <p:par>
                          <p:cTn id="18" fill="hold">
                            <p:stCondLst>
                              <p:cond delay="2000"/>
                            </p:stCondLst>
                            <p:childTnLst>
                              <p:par>
                                <p:cTn id="19" presetID="48" presetClass="entr" presetSubtype="0" accel="5000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772400" cy="4873752"/>
          </a:xfrm>
        </p:spPr>
        <p:txBody>
          <a:bodyPr>
            <a:normAutofit/>
          </a:bodyPr>
          <a:lstStyle/>
          <a:p>
            <a:pPr marL="457200" indent="-457200" algn="just">
              <a:buAutoNum type="arabicPeriod" startAt="4"/>
            </a:pPr>
            <a:r>
              <a:rPr lang="en-US" sz="3200" dirty="0" smtClean="0">
                <a:effectLst>
                  <a:outerShdw blurRad="38100" dist="38100" dir="2700000" algn="tl">
                    <a:srgbClr val="000000">
                      <a:alpha val="43137"/>
                    </a:srgbClr>
                  </a:outerShdw>
                </a:effectLst>
                <a:latin typeface="Batang" pitchFamily="18" charset="-127"/>
                <a:ea typeface="Batang" pitchFamily="18" charset="-127"/>
              </a:rPr>
              <a:t>To </a:t>
            </a:r>
            <a:r>
              <a:rPr lang="en-US" sz="3200" dirty="0" smtClean="0">
                <a:effectLst>
                  <a:outerShdw blurRad="38100" dist="38100" dir="2700000" algn="tl">
                    <a:srgbClr val="000000">
                      <a:alpha val="43137"/>
                    </a:srgbClr>
                  </a:outerShdw>
                </a:effectLst>
                <a:latin typeface="Batang" pitchFamily="18" charset="-127"/>
                <a:ea typeface="Batang" pitchFamily="18" charset="-127"/>
              </a:rPr>
              <a:t>“correct those who err from Bible truth” (Early Writings, p. 78</a:t>
            </a:r>
            <a:r>
              <a:rPr lang="en-US" sz="3200" dirty="0" smtClean="0">
                <a:effectLst>
                  <a:outerShdw blurRad="38100" dist="38100" dir="2700000" algn="tl">
                    <a:srgbClr val="000000">
                      <a:alpha val="43137"/>
                    </a:srgbClr>
                  </a:outerShdw>
                </a:effectLst>
                <a:latin typeface="Batang" pitchFamily="18" charset="-127"/>
                <a:ea typeface="Batang" pitchFamily="18" charset="-127"/>
              </a:rPr>
              <a:t>)</a:t>
            </a:r>
          </a:p>
          <a:p>
            <a:pPr marL="457200" indent="-457200" algn="just">
              <a:buFont typeface="Wingdings"/>
              <a:buAutoNum type="arabicPeriod" startAt="4"/>
            </a:pPr>
            <a:r>
              <a:rPr lang="en-US" sz="3200" dirty="0">
                <a:effectLst>
                  <a:outerShdw blurRad="38100" dist="38100" dir="2700000" algn="tl">
                    <a:srgbClr val="000000">
                      <a:alpha val="43137"/>
                    </a:srgbClr>
                  </a:outerShdw>
                </a:effectLst>
                <a:latin typeface="Batang" pitchFamily="18" charset="-127"/>
                <a:ea typeface="Batang" pitchFamily="18" charset="-127"/>
              </a:rPr>
              <a:t>“To specify what is truth” (Ellen G. White Letter 127, 1910</a:t>
            </a:r>
            <a:r>
              <a:rPr lang="en-US" sz="3200" dirty="0" smtClean="0">
                <a:effectLst>
                  <a:outerShdw blurRad="38100" dist="38100" dir="2700000" algn="tl">
                    <a:srgbClr val="000000">
                      <a:alpha val="43137"/>
                    </a:srgbClr>
                  </a:outerShdw>
                </a:effectLst>
                <a:latin typeface="Batang" pitchFamily="18" charset="-127"/>
                <a:ea typeface="Batang" pitchFamily="18" charset="-127"/>
              </a:rPr>
              <a:t>).</a:t>
            </a:r>
          </a:p>
          <a:p>
            <a:pPr marL="457200" indent="-457200" algn="just">
              <a:buFont typeface="Wingdings"/>
              <a:buAutoNum type="arabicPeriod" startAt="4"/>
            </a:pPr>
            <a:r>
              <a:rPr lang="en-US" sz="3200" dirty="0">
                <a:effectLst>
                  <a:outerShdw blurRad="38100" dist="38100" dir="2700000" algn="tl">
                    <a:srgbClr val="000000">
                      <a:alpha val="43137"/>
                    </a:srgbClr>
                  </a:outerShdw>
                </a:effectLst>
                <a:latin typeface="Batang" pitchFamily="18" charset="-127"/>
                <a:ea typeface="Batang" pitchFamily="18" charset="-127"/>
              </a:rPr>
              <a:t>To instruct concerning God’s will (Testimonies, vol. 5, p. 661)</a:t>
            </a:r>
          </a:p>
          <a:p>
            <a:pPr marL="457200" indent="-457200" algn="just">
              <a:buFont typeface="Wingdings"/>
              <a:buAutoNum type="arabicPeriod" startAt="4"/>
            </a:pPr>
            <a:r>
              <a:rPr lang="en-US" sz="3200" dirty="0">
                <a:effectLst>
                  <a:outerShdw blurRad="38100" dist="38100" dir="2700000" algn="tl">
                    <a:srgbClr val="000000">
                      <a:alpha val="43137"/>
                    </a:srgbClr>
                  </a:outerShdw>
                </a:effectLst>
                <a:latin typeface="Batang" pitchFamily="18" charset="-127"/>
                <a:ea typeface="Batang" pitchFamily="18" charset="-127"/>
              </a:rPr>
              <a:t>To specify “man’s duty to God and to his fellow man” (Testimonies, vol. 5, p. 665</a:t>
            </a:r>
            <a:r>
              <a:rPr lang="en-US" sz="3200" dirty="0" smtClean="0">
                <a:effectLst>
                  <a:outerShdw blurRad="38100" dist="38100" dir="2700000" algn="tl">
                    <a:srgbClr val="000000">
                      <a:alpha val="43137"/>
                    </a:srgbClr>
                  </a:outerShdw>
                </a:effectLst>
                <a:latin typeface="Batang" pitchFamily="18" charset="-127"/>
                <a:ea typeface="Batang" pitchFamily="18" charset="-127"/>
              </a:rPr>
              <a:t>)</a:t>
            </a:r>
            <a:endParaRPr lang="en-US" sz="3200" dirty="0">
              <a:effectLst>
                <a:outerShdw blurRad="38100" dist="38100" dir="2700000" algn="tl">
                  <a:srgbClr val="000000">
                    <a:alpha val="43137"/>
                  </a:srgbClr>
                </a:outerShdw>
              </a:effectLst>
              <a:latin typeface="Batang" pitchFamily="18" charset="-127"/>
              <a:ea typeface="Batang" pitchFamily="18" charset="-127"/>
            </a:endParaRPr>
          </a:p>
        </p:txBody>
      </p:sp>
      <p:sp>
        <p:nvSpPr>
          <p:cNvPr id="4" name="Title 1"/>
          <p:cNvSpPr>
            <a:spLocks noGrp="1"/>
          </p:cNvSpPr>
          <p:nvPr>
            <p:ph type="title"/>
          </p:nvPr>
        </p:nvSpPr>
        <p:spPr>
          <a:xfrm>
            <a:off x="457200" y="274638"/>
            <a:ext cx="7696200" cy="1020762"/>
          </a:xfrm>
        </p:spPr>
        <p:txBody>
          <a:bodyPr>
            <a:normAutofit/>
          </a:bodyPr>
          <a:lstStyle/>
          <a:p>
            <a:pPr algn="ctr"/>
            <a:r>
              <a:rPr lang="en-US" sz="3200" dirty="0" smtClean="0"/>
              <a:t>Ten reasons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696200" cy="4873752"/>
          </a:xfrm>
        </p:spPr>
        <p:txBody>
          <a:bodyPr>
            <a:normAutofit/>
          </a:bodyPr>
          <a:lstStyle/>
          <a:p>
            <a:pPr marL="457200" indent="-457200" algn="just">
              <a:buAutoNum type="arabicPeriod" startAt="8"/>
            </a:pPr>
            <a:r>
              <a:rPr lang="en-US" sz="2800" dirty="0" smtClean="0">
                <a:effectLst>
                  <a:outerShdw blurRad="38100" dist="38100" dir="2700000" algn="tl">
                    <a:srgbClr val="000000">
                      <a:alpha val="43137"/>
                    </a:srgbClr>
                  </a:outerShdw>
                </a:effectLst>
                <a:latin typeface="Batang" pitchFamily="18" charset="-127"/>
                <a:ea typeface="Batang" pitchFamily="18" charset="-127"/>
              </a:rPr>
              <a:t>“For </a:t>
            </a:r>
            <a:r>
              <a:rPr lang="en-US" sz="2800" dirty="0" smtClean="0">
                <a:effectLst>
                  <a:outerShdw blurRad="38100" dist="38100" dir="2700000" algn="tl">
                    <a:srgbClr val="000000">
                      <a:alpha val="43137"/>
                    </a:srgbClr>
                  </a:outerShdw>
                </a:effectLst>
                <a:latin typeface="Batang" pitchFamily="18" charset="-127"/>
                <a:ea typeface="Batang" pitchFamily="18" charset="-127"/>
              </a:rPr>
              <a:t>the comfort of His people” (Early Writings, p. 78</a:t>
            </a:r>
            <a:r>
              <a:rPr lang="en-US" sz="2800" dirty="0" smtClean="0">
                <a:effectLst>
                  <a:outerShdw blurRad="38100" dist="38100" dir="2700000" algn="tl">
                    <a:srgbClr val="000000">
                      <a:alpha val="43137"/>
                    </a:srgbClr>
                  </a:outerShdw>
                </a:effectLst>
                <a:latin typeface="Batang" pitchFamily="18" charset="-127"/>
                <a:ea typeface="Batang" pitchFamily="18" charset="-127"/>
              </a:rPr>
              <a:t>)</a:t>
            </a:r>
          </a:p>
          <a:p>
            <a:pPr marL="457200" indent="-457200" algn="just">
              <a:buFont typeface="Wingdings"/>
              <a:buAutoNum type="arabicPeriod" startAt="8"/>
            </a:pPr>
            <a:r>
              <a:rPr lang="en-US" sz="2800" dirty="0">
                <a:effectLst>
                  <a:outerShdw blurRad="38100" dist="38100" dir="2700000" algn="tl">
                    <a:srgbClr val="000000">
                      <a:alpha val="43137"/>
                    </a:srgbClr>
                  </a:outerShdw>
                </a:effectLst>
                <a:latin typeface="Batang" pitchFamily="18" charset="-127"/>
                <a:ea typeface="Batang" pitchFamily="18" charset="-127"/>
              </a:rPr>
              <a:t>“To encourage the responding” (Review and Herald, Jan. 10, 1856)</a:t>
            </a:r>
          </a:p>
          <a:p>
            <a:pPr marL="457200" indent="-457200" algn="just">
              <a:buFont typeface="Wingdings"/>
              <a:buAutoNum type="arabicPeriod" startAt="8"/>
            </a:pPr>
            <a:r>
              <a:rPr lang="en-US" sz="2800" dirty="0">
                <a:effectLst>
                  <a:outerShdw blurRad="38100" dist="38100" dir="2700000" algn="tl">
                    <a:srgbClr val="000000">
                      <a:alpha val="43137"/>
                    </a:srgbClr>
                  </a:outerShdw>
                </a:effectLst>
                <a:latin typeface="Batang" pitchFamily="18" charset="-127"/>
                <a:ea typeface="Batang" pitchFamily="18" charset="-127"/>
              </a:rPr>
              <a:t>To instruct concerning “the course that He would have them pursue” (Testimonies, vol. 5, p. 661</a:t>
            </a:r>
            <a:r>
              <a:rPr lang="en-US" sz="2800" dirty="0" smtClean="0">
                <a:effectLst>
                  <a:outerShdw blurRad="38100" dist="38100" dir="2700000" algn="tl">
                    <a:srgbClr val="000000">
                      <a:alpha val="43137"/>
                    </a:srgbClr>
                  </a:outerShdw>
                </a:effectLst>
                <a:latin typeface="Batang" pitchFamily="18" charset="-127"/>
                <a:ea typeface="Batang" pitchFamily="18" charset="-127"/>
              </a:rPr>
              <a:t>)</a:t>
            </a:r>
            <a:endParaRPr lang="en-US" sz="2800" dirty="0">
              <a:effectLst>
                <a:outerShdw blurRad="38100" dist="38100" dir="2700000" algn="tl">
                  <a:srgbClr val="000000">
                    <a:alpha val="43137"/>
                  </a:srgbClr>
                </a:outerShdw>
              </a:effectLst>
              <a:latin typeface="Batang" pitchFamily="18" charset="-127"/>
              <a:ea typeface="Batang" pitchFamily="18" charset="-127"/>
            </a:endParaRPr>
          </a:p>
        </p:txBody>
      </p:sp>
      <p:sp>
        <p:nvSpPr>
          <p:cNvPr id="4" name="Title 1"/>
          <p:cNvSpPr>
            <a:spLocks noGrp="1"/>
          </p:cNvSpPr>
          <p:nvPr>
            <p:ph type="title"/>
          </p:nvPr>
        </p:nvSpPr>
        <p:spPr>
          <a:xfrm>
            <a:off x="457200" y="274638"/>
            <a:ext cx="7467600" cy="1020762"/>
          </a:xfrm>
        </p:spPr>
        <p:txBody>
          <a:bodyPr>
            <a:normAutofit/>
          </a:bodyPr>
          <a:lstStyle/>
          <a:p>
            <a:pPr algn="ctr"/>
            <a:r>
              <a:rPr lang="en-US" sz="3200" dirty="0" smtClean="0"/>
              <a:t>Ten reasons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39" presetClass="entr" presetSubtype="0" accel="10000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39" presetClass="entr" presetSubtype="0" accel="10000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1143000"/>
          </a:xfrm>
        </p:spPr>
        <p:txBody>
          <a:bodyPr>
            <a:normAutofit/>
          </a:bodyPr>
          <a:lstStyle/>
          <a:p>
            <a:pPr algn="ctr"/>
            <a:r>
              <a:rPr lang="en-US" dirty="0" smtClean="0"/>
              <a:t>THE RELATION OF THE SPIRIT OF PROPHECY TO THE BIBLE</a:t>
            </a:r>
            <a:endParaRPr lang="en-US" dirty="0"/>
          </a:p>
        </p:txBody>
      </p:sp>
      <p:sp>
        <p:nvSpPr>
          <p:cNvPr id="3" name="Content Placeholder 2"/>
          <p:cNvSpPr>
            <a:spLocks noGrp="1"/>
          </p:cNvSpPr>
          <p:nvPr>
            <p:ph sz="quarter" idx="1"/>
          </p:nvPr>
        </p:nvSpPr>
        <p:spPr>
          <a:xfrm>
            <a:off x="457200" y="1600200"/>
            <a:ext cx="7772400" cy="4873752"/>
          </a:xfrm>
        </p:spPr>
        <p:txBody>
          <a:bodyPr>
            <a:normAutofit/>
          </a:bodyPr>
          <a:lstStyle/>
          <a:p>
            <a:pPr algn="just"/>
            <a:r>
              <a:rPr lang="en-US" sz="2800" dirty="0" smtClean="0">
                <a:effectLst>
                  <a:outerShdw blurRad="38100" dist="38100" dir="2700000" algn="tl">
                    <a:srgbClr val="000000">
                      <a:alpha val="43137"/>
                    </a:srgbClr>
                  </a:outerShdw>
                </a:effectLst>
                <a:latin typeface="Batang" pitchFamily="18" charset="-127"/>
                <a:ea typeface="Batang" pitchFamily="18" charset="-127"/>
              </a:rPr>
              <a:t>Ellen White was God’s messenger.</a:t>
            </a:r>
          </a:p>
          <a:p>
            <a:pPr algn="just"/>
            <a:r>
              <a:rPr lang="en-US" sz="2800" dirty="0" smtClean="0">
                <a:effectLst>
                  <a:outerShdw blurRad="38100" dist="38100" dir="2700000" algn="tl">
                    <a:srgbClr val="000000">
                      <a:alpha val="43137"/>
                    </a:srgbClr>
                  </a:outerShdw>
                </a:effectLst>
                <a:latin typeface="Batang" pitchFamily="18" charset="-127"/>
                <a:ea typeface="Batang" pitchFamily="18" charset="-127"/>
              </a:rPr>
              <a:t>“I am instructed that I am the Lord’s messenger.” -Review and Herald July 26, 1906.</a:t>
            </a:r>
          </a:p>
          <a:p>
            <a:pPr algn="just"/>
            <a:r>
              <a:rPr lang="en-US" sz="2800" dirty="0" smtClean="0">
                <a:effectLst>
                  <a:outerShdw blurRad="38100" dist="38100" dir="2700000" algn="tl">
                    <a:srgbClr val="000000">
                      <a:alpha val="43137"/>
                    </a:srgbClr>
                  </a:outerShdw>
                </a:effectLst>
                <a:latin typeface="Batang" pitchFamily="18" charset="-127"/>
                <a:ea typeface="Batang" pitchFamily="18" charset="-127"/>
              </a:rPr>
              <a:t>The Bible is the rule of faith.</a:t>
            </a:r>
          </a:p>
          <a:p>
            <a:pPr algn="just"/>
            <a:r>
              <a:rPr lang="en-US" sz="2800" dirty="0" smtClean="0">
                <a:effectLst>
                  <a:outerShdw blurRad="38100" dist="38100" dir="2700000" algn="tl">
                    <a:srgbClr val="000000">
                      <a:alpha val="43137"/>
                    </a:srgbClr>
                  </a:outerShdw>
                </a:effectLst>
                <a:latin typeface="Batang" pitchFamily="18" charset="-127"/>
                <a:ea typeface="Batang" pitchFamily="18" charset="-127"/>
              </a:rPr>
              <a:t>“The Bible, and the Bible alone, is our rule of faith.”-Testimonies on Sabbath School Work, p. 32</a:t>
            </a:r>
            <a:endParaRPr lang="en-US" sz="2800" dirty="0">
              <a:effectLst>
                <a:outerShdw blurRad="38100" dist="38100" dir="2700000" algn="tl">
                  <a:srgbClr val="000000">
                    <a:alpha val="43137"/>
                  </a:srgbClr>
                </a:outerShdw>
              </a:effectLst>
              <a:latin typeface="Batang" pitchFamily="18" charset="-127"/>
              <a:ea typeface="Batang" pitchFamily="18"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35"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anim calcmode="lin" valueType="num">
                                      <p:cBhvr>
                                        <p:cTn id="12"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3"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par>
                          <p:cTn id="15" fill="hold">
                            <p:stCondLst>
                              <p:cond delay="4000"/>
                            </p:stCondLst>
                            <p:childTnLst>
                              <p:par>
                                <p:cTn id="16" presetID="35"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anim calcmode="lin" valueType="num">
                                      <p:cBhvr>
                                        <p:cTn id="19"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0"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1"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par>
                          <p:cTn id="22" fill="hold">
                            <p:stCondLst>
                              <p:cond delay="6000"/>
                            </p:stCondLst>
                            <p:childTnLst>
                              <p:par>
                                <p:cTn id="23" presetID="35"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000"/>
                                        <p:tgtEl>
                                          <p:spTgt spid="3">
                                            <p:txEl>
                                              <p:pRg st="2" end="2"/>
                                            </p:txEl>
                                          </p:spTgt>
                                        </p:tgtEl>
                                      </p:cBhvr>
                                    </p:animEffect>
                                    <p:anim calcmode="lin" valueType="num">
                                      <p:cBhvr>
                                        <p:cTn id="26"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7"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8"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par>
                          <p:cTn id="29" fill="hold">
                            <p:stCondLst>
                              <p:cond delay="8000"/>
                            </p:stCondLst>
                            <p:childTnLst>
                              <p:par>
                                <p:cTn id="30" presetID="35" presetClass="entr" presetSubtype="0"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2000"/>
                                        <p:tgtEl>
                                          <p:spTgt spid="3">
                                            <p:txEl>
                                              <p:pRg st="3" end="3"/>
                                            </p:txEl>
                                          </p:spTgt>
                                        </p:tgtEl>
                                      </p:cBhvr>
                                    </p:animEffect>
                                    <p:anim calcmode="lin" valueType="num">
                                      <p:cBhvr>
                                        <p:cTn id="33"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34"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5"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924800" cy="5105400"/>
          </a:xfrm>
        </p:spPr>
        <p:txBody>
          <a:bodyPr>
            <a:normAutofit/>
          </a:bodyPr>
          <a:lstStyle/>
          <a:p>
            <a:r>
              <a:rPr lang="en-US" dirty="0" smtClean="0"/>
              <a:t>The Testimonies are not to bring new light.</a:t>
            </a:r>
          </a:p>
          <a:p>
            <a:r>
              <a:rPr lang="en-US" dirty="0" smtClean="0"/>
              <a:t>“The written testimonies are not to give new light, but to impress vividly upon the heart the truths of inspiration already revealed.”-Testimonies, vol. 5, p. 665.</a:t>
            </a:r>
          </a:p>
          <a:p>
            <a:r>
              <a:rPr lang="en-US" dirty="0" smtClean="0"/>
              <a:t>The Testimonies are to simplify truths already given.</a:t>
            </a:r>
          </a:p>
          <a:p>
            <a:r>
              <a:rPr lang="en-US" dirty="0" smtClean="0"/>
              <a:t>“Additional truth is not out; but God has through the Testimonies simplified the great truths already given……The Testimonies are not to belittle the word of God, but to exalt it and attract minds to it, that the beautiful simplicity of truth may impress all.”-Ibid.</a:t>
            </a:r>
            <a:endParaRPr lang="en-US" dirty="0"/>
          </a:p>
        </p:txBody>
      </p:sp>
      <p:sp>
        <p:nvSpPr>
          <p:cNvPr id="4" name="Title 1"/>
          <p:cNvSpPr>
            <a:spLocks noGrp="1"/>
          </p:cNvSpPr>
          <p:nvPr>
            <p:ph type="title"/>
          </p:nvPr>
        </p:nvSpPr>
        <p:spPr>
          <a:xfrm>
            <a:off x="457200" y="274638"/>
            <a:ext cx="7696200" cy="1143000"/>
          </a:xfrm>
        </p:spPr>
        <p:txBody>
          <a:bodyPr>
            <a:normAutofit/>
          </a:bodyPr>
          <a:lstStyle/>
          <a:p>
            <a:pPr algn="ctr"/>
            <a:r>
              <a:rPr lang="en-US" dirty="0" smtClean="0"/>
              <a:t>THE RELATION OF THE SPIRIT OF PROPHECY TO THE BIBLE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amond(in)">
                                      <p:cBhvr>
                                        <p:cTn id="11" dur="2000"/>
                                        <p:tgtEl>
                                          <p:spTgt spid="3">
                                            <p:txEl>
                                              <p:pRg st="1" end="1"/>
                                            </p:txEl>
                                          </p:spTgt>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2000"/>
                                        <p:tgtEl>
                                          <p:spTgt spid="3">
                                            <p:txEl>
                                              <p:pRg st="2" end="2"/>
                                            </p:txEl>
                                          </p:spTgt>
                                        </p:tgtEl>
                                      </p:cBhvr>
                                    </p:animEffect>
                                  </p:childTnLst>
                                </p:cTn>
                              </p:par>
                            </p:childTnLst>
                          </p:cTn>
                        </p:par>
                        <p:par>
                          <p:cTn id="16" fill="hold">
                            <p:stCondLst>
                              <p:cond delay="6000"/>
                            </p:stCondLst>
                            <p:childTnLst>
                              <p:par>
                                <p:cTn id="17" presetID="8" presetClass="entr" presetSubtype="16"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amond(in)">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696200" cy="4873752"/>
          </a:xfrm>
        </p:spPr>
        <p:txBody>
          <a:bodyPr>
            <a:normAutofit/>
          </a:bodyPr>
          <a:lstStyle/>
          <a:p>
            <a:r>
              <a:rPr lang="en-US" dirty="0" smtClean="0"/>
              <a:t>The Bible is our supreme authority and rule of faith.</a:t>
            </a:r>
          </a:p>
          <a:p>
            <a:r>
              <a:rPr lang="en-US" dirty="0" smtClean="0"/>
              <a:t>“We are to receive God’s word as supreme authority.”-Testimonies, vol. 6, p. 402.</a:t>
            </a:r>
          </a:p>
          <a:p>
            <a:r>
              <a:rPr lang="en-US" dirty="0" smtClean="0"/>
              <a:t>The Testimonies are the lesser light to lead men to the greater light.</a:t>
            </a:r>
          </a:p>
          <a:p>
            <a:r>
              <a:rPr lang="en-US" dirty="0" smtClean="0"/>
              <a:t>“Little heed is given to the Bible, and the Lord has given a lesser light to lead men and women to the greater light.”-Colporteur Ministry, p. 125</a:t>
            </a:r>
          </a:p>
          <a:p>
            <a:endParaRPr lang="en-US" dirty="0"/>
          </a:p>
        </p:txBody>
      </p:sp>
      <p:sp>
        <p:nvSpPr>
          <p:cNvPr id="4" name="Title 1"/>
          <p:cNvSpPr>
            <a:spLocks noGrp="1"/>
          </p:cNvSpPr>
          <p:nvPr>
            <p:ph type="title"/>
          </p:nvPr>
        </p:nvSpPr>
        <p:spPr>
          <a:xfrm>
            <a:off x="457200" y="274638"/>
            <a:ext cx="7696200" cy="1143000"/>
          </a:xfrm>
        </p:spPr>
        <p:txBody>
          <a:bodyPr>
            <a:normAutofit/>
          </a:bodyPr>
          <a:lstStyle/>
          <a:p>
            <a:pPr algn="ctr"/>
            <a:r>
              <a:rPr lang="en-US" dirty="0" smtClean="0"/>
              <a:t>THE RELATION OF THE SPIRIT OF PROPHECY TO THE BIBLE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par>
                          <p:cTn id="8" fill="hold">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edge">
                                      <p:cBhvr>
                                        <p:cTn id="11" dur="2000"/>
                                        <p:tgtEl>
                                          <p:spTgt spid="3">
                                            <p:txEl>
                                              <p:pRg st="1" end="1"/>
                                            </p:txEl>
                                          </p:spTgt>
                                        </p:tgtEl>
                                      </p:cBhvr>
                                    </p:animEffect>
                                  </p:childTnLst>
                                </p:cTn>
                              </p:par>
                            </p:childTnLst>
                          </p:cTn>
                        </p:par>
                        <p:par>
                          <p:cTn id="12" fill="hold">
                            <p:stCondLst>
                              <p:cond delay="4000"/>
                            </p:stCondLst>
                            <p:childTnLst>
                              <p:par>
                                <p:cTn id="13" presetID="2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edge">
                                      <p:cBhvr>
                                        <p:cTn id="15" dur="2000"/>
                                        <p:tgtEl>
                                          <p:spTgt spid="3">
                                            <p:txEl>
                                              <p:pRg st="2" end="2"/>
                                            </p:txEl>
                                          </p:spTgt>
                                        </p:tgtEl>
                                      </p:cBhvr>
                                    </p:animEffect>
                                  </p:childTnLst>
                                </p:cTn>
                              </p:par>
                            </p:childTnLst>
                          </p:cTn>
                        </p:par>
                        <p:par>
                          <p:cTn id="16" fill="hold">
                            <p:stCondLst>
                              <p:cond delay="6000"/>
                            </p:stCondLst>
                            <p:childTnLst>
                              <p:par>
                                <p:cTn id="17" presetID="2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edge">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CATEGORIES OF ELLEN G. WHITE BOOKS</a:t>
            </a:r>
            <a:endParaRPr lang="en-US" dirty="0"/>
          </a:p>
        </p:txBody>
      </p:sp>
      <p:sp>
        <p:nvSpPr>
          <p:cNvPr id="3" name="Content Placeholder 2"/>
          <p:cNvSpPr>
            <a:spLocks noGrp="1"/>
          </p:cNvSpPr>
          <p:nvPr>
            <p:ph sz="quarter" idx="1"/>
          </p:nvPr>
        </p:nvSpPr>
        <p:spPr/>
        <p:txBody>
          <a:bodyPr/>
          <a:lstStyle/>
          <a:p>
            <a:r>
              <a:rPr lang="en-US" dirty="0" smtClean="0"/>
              <a:t>BIBLE BIOGRAPHIES</a:t>
            </a:r>
          </a:p>
          <a:p>
            <a:r>
              <a:rPr lang="en-US" dirty="0" smtClean="0"/>
              <a:t>Acts of the Apostles, </a:t>
            </a:r>
            <a:endParaRPr lang="en-US" dirty="0" smtClean="0"/>
          </a:p>
          <a:p>
            <a:r>
              <a:rPr lang="en-US" dirty="0" smtClean="0"/>
              <a:t>The </a:t>
            </a:r>
            <a:r>
              <a:rPr lang="en-US" dirty="0" smtClean="0"/>
              <a:t>Desire of Ages, </a:t>
            </a:r>
            <a:endParaRPr lang="en-US" dirty="0" smtClean="0"/>
          </a:p>
          <a:p>
            <a:r>
              <a:rPr lang="en-US" dirty="0" smtClean="0"/>
              <a:t>The </a:t>
            </a:r>
            <a:r>
              <a:rPr lang="en-US" dirty="0" smtClean="0"/>
              <a:t>Patriarchs and Prophets, </a:t>
            </a:r>
            <a:endParaRPr lang="en-US" dirty="0" smtClean="0"/>
          </a:p>
          <a:p>
            <a:r>
              <a:rPr lang="en-US" dirty="0" smtClean="0"/>
              <a:t>Prophets </a:t>
            </a:r>
            <a:r>
              <a:rPr lang="en-US" dirty="0" smtClean="0"/>
              <a:t>and Kings, </a:t>
            </a:r>
            <a:endParaRPr lang="en-US" dirty="0" smtClean="0"/>
          </a:p>
          <a:p>
            <a:r>
              <a:rPr lang="en-US" dirty="0" smtClean="0"/>
              <a:t>Story </a:t>
            </a:r>
            <a:r>
              <a:rPr lang="en-US" dirty="0" smtClean="0"/>
              <a:t>of Jesus, </a:t>
            </a:r>
            <a:endParaRPr lang="en-US" dirty="0" smtClean="0"/>
          </a:p>
          <a:p>
            <a:r>
              <a:rPr lang="en-US" dirty="0" smtClean="0"/>
              <a:t>The </a:t>
            </a:r>
            <a:r>
              <a:rPr lang="en-US" dirty="0" smtClean="0"/>
              <a:t>Story of Redemption, </a:t>
            </a:r>
            <a:endParaRPr lang="en-US" dirty="0" smtClean="0"/>
          </a:p>
          <a:p>
            <a:r>
              <a:rPr lang="en-US" dirty="0" smtClean="0"/>
              <a:t>The </a:t>
            </a:r>
            <a:r>
              <a:rPr lang="en-US" dirty="0" smtClean="0"/>
              <a:t>Spirit of Prophecy, </a:t>
            </a:r>
            <a:r>
              <a:rPr lang="en-US" dirty="0" smtClean="0"/>
              <a:t>vols</a:t>
            </a:r>
            <a:r>
              <a:rPr lang="en-US" dirty="0" smtClean="0"/>
              <a:t>. 1-3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par>
                          <p:cTn id="8" fill="hold">
                            <p:stCondLst>
                              <p:cond delay="500"/>
                            </p:stCondLst>
                            <p:childTnLst>
                              <p:par>
                                <p:cTn id="9" presetID="2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edge">
                                      <p:cBhvr>
                                        <p:cTn id="11" dur="2000"/>
                                        <p:tgtEl>
                                          <p:spTgt spid="3">
                                            <p:txEl>
                                              <p:pRg st="0" end="0"/>
                                            </p:txEl>
                                          </p:spTgt>
                                        </p:tgtEl>
                                      </p:cBhvr>
                                    </p:animEffect>
                                  </p:childTnLst>
                                </p:cTn>
                              </p:par>
                            </p:childTnLst>
                          </p:cTn>
                        </p:par>
                        <p:par>
                          <p:cTn id="12" fill="hold">
                            <p:stCondLst>
                              <p:cond delay="2500"/>
                            </p:stCondLst>
                            <p:childTnLst>
                              <p:par>
                                <p:cTn id="13" presetID="2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edge">
                                      <p:cBhvr>
                                        <p:cTn id="15" dur="2000"/>
                                        <p:tgtEl>
                                          <p:spTgt spid="3">
                                            <p:txEl>
                                              <p:pRg st="1" end="1"/>
                                            </p:txEl>
                                          </p:spTgt>
                                        </p:tgtEl>
                                      </p:cBhvr>
                                    </p:animEffect>
                                  </p:childTnLst>
                                </p:cTn>
                              </p:par>
                            </p:childTnLst>
                          </p:cTn>
                        </p:par>
                        <p:par>
                          <p:cTn id="16" fill="hold">
                            <p:stCondLst>
                              <p:cond delay="4500"/>
                            </p:stCondLst>
                            <p:childTnLst>
                              <p:par>
                                <p:cTn id="17" presetID="2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edge">
                                      <p:cBhvr>
                                        <p:cTn id="19" dur="2000"/>
                                        <p:tgtEl>
                                          <p:spTgt spid="3">
                                            <p:txEl>
                                              <p:pRg st="2" end="2"/>
                                            </p:txEl>
                                          </p:spTgt>
                                        </p:tgtEl>
                                      </p:cBhvr>
                                    </p:animEffect>
                                  </p:childTnLst>
                                </p:cTn>
                              </p:par>
                            </p:childTnLst>
                          </p:cTn>
                        </p:par>
                        <p:par>
                          <p:cTn id="20" fill="hold">
                            <p:stCondLst>
                              <p:cond delay="6500"/>
                            </p:stCondLst>
                            <p:childTnLst>
                              <p:par>
                                <p:cTn id="21" presetID="2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edge">
                                      <p:cBhvr>
                                        <p:cTn id="23" dur="2000"/>
                                        <p:tgtEl>
                                          <p:spTgt spid="3">
                                            <p:txEl>
                                              <p:pRg st="3" end="3"/>
                                            </p:txEl>
                                          </p:spTgt>
                                        </p:tgtEl>
                                      </p:cBhvr>
                                    </p:animEffect>
                                  </p:childTnLst>
                                </p:cTn>
                              </p:par>
                            </p:childTnLst>
                          </p:cTn>
                        </p:par>
                        <p:par>
                          <p:cTn id="24" fill="hold">
                            <p:stCondLst>
                              <p:cond delay="8500"/>
                            </p:stCondLst>
                            <p:childTnLst>
                              <p:par>
                                <p:cTn id="25" presetID="2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edge">
                                      <p:cBhvr>
                                        <p:cTn id="27" dur="2000"/>
                                        <p:tgtEl>
                                          <p:spTgt spid="3">
                                            <p:txEl>
                                              <p:pRg st="4" end="4"/>
                                            </p:txEl>
                                          </p:spTgt>
                                        </p:tgtEl>
                                      </p:cBhvr>
                                    </p:animEffect>
                                  </p:childTnLst>
                                </p:cTn>
                              </p:par>
                            </p:childTnLst>
                          </p:cTn>
                        </p:par>
                        <p:par>
                          <p:cTn id="28" fill="hold">
                            <p:stCondLst>
                              <p:cond delay="10500"/>
                            </p:stCondLst>
                            <p:childTnLst>
                              <p:par>
                                <p:cTn id="29" presetID="2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edge">
                                      <p:cBhvr>
                                        <p:cTn id="31" dur="2000"/>
                                        <p:tgtEl>
                                          <p:spTgt spid="3">
                                            <p:txEl>
                                              <p:pRg st="5" end="5"/>
                                            </p:txEl>
                                          </p:spTgt>
                                        </p:tgtEl>
                                      </p:cBhvr>
                                    </p:animEffect>
                                  </p:childTnLst>
                                </p:cTn>
                              </p:par>
                            </p:childTnLst>
                          </p:cTn>
                        </p:par>
                        <p:par>
                          <p:cTn id="32" fill="hold">
                            <p:stCondLst>
                              <p:cond delay="12500"/>
                            </p:stCondLst>
                            <p:childTnLst>
                              <p:par>
                                <p:cTn id="33" presetID="20" presetClass="entr" presetSubtype="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edge">
                                      <p:cBhvr>
                                        <p:cTn id="35" dur="2000"/>
                                        <p:tgtEl>
                                          <p:spTgt spid="3">
                                            <p:txEl>
                                              <p:pRg st="6" end="6"/>
                                            </p:txEl>
                                          </p:spTgt>
                                        </p:tgtEl>
                                      </p:cBhvr>
                                    </p:animEffect>
                                  </p:childTnLst>
                                </p:cTn>
                              </p:par>
                            </p:childTnLst>
                          </p:cTn>
                        </p:par>
                        <p:par>
                          <p:cTn id="36" fill="hold">
                            <p:stCondLst>
                              <p:cond delay="14500"/>
                            </p:stCondLst>
                            <p:childTnLst>
                              <p:par>
                                <p:cTn id="37" presetID="20"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edge">
                                      <p:cBhvr>
                                        <p:cTn id="39"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a:bodyPr>
          <a:lstStyle/>
          <a:p>
            <a:pPr algn="ctr"/>
            <a:r>
              <a:rPr lang="en-US" dirty="0" smtClean="0"/>
              <a:t>CHRISTIAN LIFE AND EXPERIENCE</a:t>
            </a:r>
            <a:endParaRPr lang="en-US" dirty="0"/>
          </a:p>
        </p:txBody>
      </p:sp>
      <p:sp>
        <p:nvSpPr>
          <p:cNvPr id="3" name="Content Placeholder 2"/>
          <p:cNvSpPr>
            <a:spLocks noGrp="1"/>
          </p:cNvSpPr>
          <p:nvPr>
            <p:ph sz="quarter" idx="1"/>
          </p:nvPr>
        </p:nvSpPr>
        <p:spPr>
          <a:xfrm>
            <a:off x="457200" y="1447800"/>
            <a:ext cx="7543800" cy="5257800"/>
          </a:xfrm>
        </p:spPr>
        <p:txBody>
          <a:bodyPr>
            <a:normAutofit lnSpcReduction="10000"/>
          </a:bodyPr>
          <a:lstStyle/>
          <a:p>
            <a:r>
              <a:rPr lang="en-US" dirty="0" smtClean="0"/>
              <a:t>Christ’s Object Lessons, </a:t>
            </a:r>
            <a:endParaRPr lang="en-US" dirty="0" smtClean="0"/>
          </a:p>
          <a:p>
            <a:r>
              <a:rPr lang="en-US" dirty="0" smtClean="0"/>
              <a:t>Confrontation</a:t>
            </a:r>
            <a:r>
              <a:rPr lang="en-US" dirty="0" smtClean="0"/>
              <a:t>, </a:t>
            </a:r>
            <a:endParaRPr lang="en-US" dirty="0" smtClean="0"/>
          </a:p>
          <a:p>
            <a:r>
              <a:rPr lang="en-US" dirty="0" smtClean="0"/>
              <a:t>Counsels </a:t>
            </a:r>
            <a:r>
              <a:rPr lang="en-US" dirty="0" smtClean="0"/>
              <a:t>on Stewardship, </a:t>
            </a:r>
            <a:endParaRPr lang="en-US" dirty="0" smtClean="0"/>
          </a:p>
          <a:p>
            <a:r>
              <a:rPr lang="en-US" dirty="0" smtClean="0"/>
              <a:t>Messages </a:t>
            </a:r>
            <a:r>
              <a:rPr lang="en-US" dirty="0" smtClean="0"/>
              <a:t>to Young People, </a:t>
            </a:r>
            <a:endParaRPr lang="en-US" dirty="0" smtClean="0"/>
          </a:p>
          <a:p>
            <a:r>
              <a:rPr lang="en-US" dirty="0" smtClean="0"/>
              <a:t>Remnant </a:t>
            </a:r>
            <a:r>
              <a:rPr lang="en-US" dirty="0" smtClean="0"/>
              <a:t>Church, </a:t>
            </a:r>
            <a:endParaRPr lang="en-US" dirty="0" smtClean="0"/>
          </a:p>
          <a:p>
            <a:r>
              <a:rPr lang="en-US" dirty="0" smtClean="0"/>
              <a:t>The </a:t>
            </a:r>
            <a:r>
              <a:rPr lang="en-US" dirty="0" smtClean="0"/>
              <a:t>Revival and Beyond, </a:t>
            </a:r>
            <a:endParaRPr lang="en-US" dirty="0" smtClean="0"/>
          </a:p>
          <a:p>
            <a:r>
              <a:rPr lang="en-US" dirty="0" smtClean="0"/>
              <a:t>Sanctifies </a:t>
            </a:r>
            <a:r>
              <a:rPr lang="en-US" dirty="0" smtClean="0"/>
              <a:t>Life, </a:t>
            </a:r>
            <a:endParaRPr lang="en-US" dirty="0" smtClean="0"/>
          </a:p>
          <a:p>
            <a:r>
              <a:rPr lang="en-US" dirty="0" smtClean="0"/>
              <a:t>The </a:t>
            </a:r>
            <a:r>
              <a:rPr lang="en-US" dirty="0" smtClean="0"/>
              <a:t>Selected Messages books 1,2 and 3, </a:t>
            </a:r>
            <a:endParaRPr lang="en-US" dirty="0" smtClean="0"/>
          </a:p>
          <a:p>
            <a:r>
              <a:rPr lang="en-US" dirty="0" smtClean="0"/>
              <a:t>Steps </a:t>
            </a:r>
            <a:r>
              <a:rPr lang="en-US" dirty="0" smtClean="0"/>
              <a:t>to Christ, </a:t>
            </a:r>
            <a:endParaRPr lang="en-US" dirty="0" smtClean="0"/>
          </a:p>
          <a:p>
            <a:r>
              <a:rPr lang="en-US" dirty="0" smtClean="0"/>
              <a:t>Testimonies </a:t>
            </a:r>
            <a:r>
              <a:rPr lang="en-US" dirty="0" smtClean="0"/>
              <a:t>for the Church vols. 1-9, </a:t>
            </a:r>
            <a:endParaRPr lang="en-US" dirty="0" smtClean="0"/>
          </a:p>
          <a:p>
            <a:r>
              <a:rPr lang="en-US" dirty="0" smtClean="0"/>
              <a:t>Testimony </a:t>
            </a:r>
            <a:r>
              <a:rPr lang="en-US" dirty="0" smtClean="0"/>
              <a:t>Treasurers, vols. 1-3, </a:t>
            </a:r>
            <a:endParaRPr lang="en-US" dirty="0" smtClean="0"/>
          </a:p>
          <a:p>
            <a:r>
              <a:rPr lang="en-US" dirty="0" smtClean="0"/>
              <a:t>Thoughts </a:t>
            </a:r>
            <a:r>
              <a:rPr lang="en-US" dirty="0" smtClean="0"/>
              <a:t>From the Mount of Blessings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1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lide(fromBottom)">
                                      <p:cBhvr>
                                        <p:cTn id="11" dur="500"/>
                                        <p:tgtEl>
                                          <p:spTgt spid="3">
                                            <p:txEl>
                                              <p:pRg st="0" end="0"/>
                                            </p:txEl>
                                          </p:spTgt>
                                        </p:tgtEl>
                                      </p:cBhvr>
                                    </p:animEffect>
                                  </p:childTnLst>
                                </p:cTn>
                              </p:par>
                            </p:childTnLst>
                          </p:cTn>
                        </p:par>
                        <p:par>
                          <p:cTn id="12" fill="hold">
                            <p:stCondLst>
                              <p:cond delay="2500"/>
                            </p:stCondLst>
                            <p:childTnLst>
                              <p:par>
                                <p:cTn id="13" presetID="12" presetClass="entr" presetSubtype="4"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slide(fromBottom)">
                                      <p:cBhvr>
                                        <p:cTn id="15" dur="500"/>
                                        <p:tgtEl>
                                          <p:spTgt spid="3">
                                            <p:txEl>
                                              <p:pRg st="1" end="1"/>
                                            </p:txEl>
                                          </p:spTgt>
                                        </p:tgtEl>
                                      </p:cBhvr>
                                    </p:animEffect>
                                  </p:childTnLst>
                                </p:cTn>
                              </p:par>
                            </p:childTnLst>
                          </p:cTn>
                        </p:par>
                        <p:par>
                          <p:cTn id="16" fill="hold">
                            <p:stCondLst>
                              <p:cond delay="3000"/>
                            </p:stCondLst>
                            <p:childTnLst>
                              <p:par>
                                <p:cTn id="17" presetID="12" presetClass="entr" presetSubtype="4"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slide(fromBottom)">
                                      <p:cBhvr>
                                        <p:cTn id="19" dur="500"/>
                                        <p:tgtEl>
                                          <p:spTgt spid="3">
                                            <p:txEl>
                                              <p:pRg st="2" end="2"/>
                                            </p:txEl>
                                          </p:spTgt>
                                        </p:tgtEl>
                                      </p:cBhvr>
                                    </p:animEffect>
                                  </p:childTnLst>
                                </p:cTn>
                              </p:par>
                            </p:childTnLst>
                          </p:cTn>
                        </p:par>
                        <p:par>
                          <p:cTn id="20" fill="hold">
                            <p:stCondLst>
                              <p:cond delay="3500"/>
                            </p:stCondLst>
                            <p:childTnLst>
                              <p:par>
                                <p:cTn id="21" presetID="12" presetClass="entr" presetSubtype="4"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slide(fromBottom)">
                                      <p:cBhvr>
                                        <p:cTn id="23" dur="500"/>
                                        <p:tgtEl>
                                          <p:spTgt spid="3">
                                            <p:txEl>
                                              <p:pRg st="3" end="3"/>
                                            </p:txEl>
                                          </p:spTgt>
                                        </p:tgtEl>
                                      </p:cBhvr>
                                    </p:animEffect>
                                  </p:childTnLst>
                                </p:cTn>
                              </p:par>
                            </p:childTnLst>
                          </p:cTn>
                        </p:par>
                        <p:par>
                          <p:cTn id="24" fill="hold">
                            <p:stCondLst>
                              <p:cond delay="4000"/>
                            </p:stCondLst>
                            <p:childTnLst>
                              <p:par>
                                <p:cTn id="25" presetID="1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par>
                          <p:cTn id="28" fill="hold">
                            <p:stCondLst>
                              <p:cond delay="4500"/>
                            </p:stCondLst>
                            <p:childTnLst>
                              <p:par>
                                <p:cTn id="29" presetID="12" presetClass="entr" presetSubtype="4"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slide(fromBottom)">
                                      <p:cBhvr>
                                        <p:cTn id="31" dur="500"/>
                                        <p:tgtEl>
                                          <p:spTgt spid="3">
                                            <p:txEl>
                                              <p:pRg st="5" end="5"/>
                                            </p:txEl>
                                          </p:spTgt>
                                        </p:tgtEl>
                                      </p:cBhvr>
                                    </p:animEffect>
                                  </p:childTnLst>
                                </p:cTn>
                              </p:par>
                            </p:childTnLst>
                          </p:cTn>
                        </p:par>
                        <p:par>
                          <p:cTn id="32" fill="hold">
                            <p:stCondLst>
                              <p:cond delay="5000"/>
                            </p:stCondLst>
                            <p:childTnLst>
                              <p:par>
                                <p:cTn id="33" presetID="12" presetClass="entr" presetSubtype="4"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slide(fromBottom)">
                                      <p:cBhvr>
                                        <p:cTn id="35" dur="500"/>
                                        <p:tgtEl>
                                          <p:spTgt spid="3">
                                            <p:txEl>
                                              <p:pRg st="6" end="6"/>
                                            </p:txEl>
                                          </p:spTgt>
                                        </p:tgtEl>
                                      </p:cBhvr>
                                    </p:animEffect>
                                  </p:childTnLst>
                                </p:cTn>
                              </p:par>
                            </p:childTnLst>
                          </p:cTn>
                        </p:par>
                        <p:par>
                          <p:cTn id="36" fill="hold">
                            <p:stCondLst>
                              <p:cond delay="5500"/>
                            </p:stCondLst>
                            <p:childTnLst>
                              <p:par>
                                <p:cTn id="37" presetID="12" presetClass="entr" presetSubtype="4"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slide(fromBottom)">
                                      <p:cBhvr>
                                        <p:cTn id="39" dur="500"/>
                                        <p:tgtEl>
                                          <p:spTgt spid="3">
                                            <p:txEl>
                                              <p:pRg st="7" end="7"/>
                                            </p:txEl>
                                          </p:spTgt>
                                        </p:tgtEl>
                                      </p:cBhvr>
                                    </p:animEffect>
                                  </p:childTnLst>
                                </p:cTn>
                              </p:par>
                            </p:childTnLst>
                          </p:cTn>
                        </p:par>
                        <p:par>
                          <p:cTn id="40" fill="hold">
                            <p:stCondLst>
                              <p:cond delay="6000"/>
                            </p:stCondLst>
                            <p:childTnLst>
                              <p:par>
                                <p:cTn id="41" presetID="12" presetClass="entr" presetSubtype="4" fill="hold" grpId="0"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slide(fromBottom)">
                                      <p:cBhvr>
                                        <p:cTn id="43" dur="500"/>
                                        <p:tgtEl>
                                          <p:spTgt spid="3">
                                            <p:txEl>
                                              <p:pRg st="8" end="8"/>
                                            </p:txEl>
                                          </p:spTgt>
                                        </p:tgtEl>
                                      </p:cBhvr>
                                    </p:animEffect>
                                  </p:childTnLst>
                                </p:cTn>
                              </p:par>
                            </p:childTnLst>
                          </p:cTn>
                        </p:par>
                        <p:par>
                          <p:cTn id="44" fill="hold">
                            <p:stCondLst>
                              <p:cond delay="6500"/>
                            </p:stCondLst>
                            <p:childTnLst>
                              <p:par>
                                <p:cTn id="45" presetID="12" presetClass="entr" presetSubtype="4" fill="hold" grpId="0" nodeType="after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slide(fromBottom)">
                                      <p:cBhvr>
                                        <p:cTn id="47" dur="500"/>
                                        <p:tgtEl>
                                          <p:spTgt spid="3">
                                            <p:txEl>
                                              <p:pRg st="9" end="9"/>
                                            </p:txEl>
                                          </p:spTgt>
                                        </p:tgtEl>
                                      </p:cBhvr>
                                    </p:animEffect>
                                  </p:childTnLst>
                                </p:cTn>
                              </p:par>
                            </p:childTnLst>
                          </p:cTn>
                        </p:par>
                        <p:par>
                          <p:cTn id="48" fill="hold">
                            <p:stCondLst>
                              <p:cond delay="7000"/>
                            </p:stCondLst>
                            <p:childTnLst>
                              <p:par>
                                <p:cTn id="49" presetID="12" presetClass="entr" presetSubtype="4" fill="hold" grpId="0" nodeType="after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slide(fromBottom)">
                                      <p:cBhvr>
                                        <p:cTn id="51" dur="500"/>
                                        <p:tgtEl>
                                          <p:spTgt spid="3">
                                            <p:txEl>
                                              <p:pRg st="10" end="10"/>
                                            </p:txEl>
                                          </p:spTgt>
                                        </p:tgtEl>
                                      </p:cBhvr>
                                    </p:animEffect>
                                  </p:childTnLst>
                                </p:cTn>
                              </p:par>
                            </p:childTnLst>
                          </p:cTn>
                        </p:par>
                        <p:par>
                          <p:cTn id="52" fill="hold">
                            <p:stCondLst>
                              <p:cond delay="7500"/>
                            </p:stCondLst>
                            <p:childTnLst>
                              <p:par>
                                <p:cTn id="53" presetID="12" presetClass="entr" presetSubtype="4" fill="hold" grpId="0" nodeType="after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Effect transition="in" filter="slide(fromBottom)">
                                      <p:cBhvr>
                                        <p:cTn id="5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124</TotalTime>
  <Words>1317</Words>
  <Application>Microsoft Office PowerPoint</Application>
  <PresentationFormat>On-screen Show (4:3)</PresentationFormat>
  <Paragraphs>122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TEN REASONS ELLEN G. WHITE GAVE FOR HER WRITINGS </vt:lpstr>
      <vt:lpstr>Ten reasons</vt:lpstr>
      <vt:lpstr>Ten reasons</vt:lpstr>
      <vt:lpstr>Ten reasons</vt:lpstr>
      <vt:lpstr>THE RELATION OF THE SPIRIT OF PROPHECY TO THE BIBLE</vt:lpstr>
      <vt:lpstr>THE RELATION OF THE SPIRIT OF PROPHECY TO THE BIBLE</vt:lpstr>
      <vt:lpstr>THE RELATION OF THE SPIRIT OF PROPHECY TO THE BIBLE</vt:lpstr>
      <vt:lpstr>CATEGORIES OF ELLEN G. WHITE BOOKS</vt:lpstr>
      <vt:lpstr>CHRISTIAN LIFE AND EXPERIENCE</vt:lpstr>
      <vt:lpstr>INSTRUCTION IN CHRISTIAN SERVICE</vt:lpstr>
      <vt:lpstr>DAILY DEVOTIONAL GUIDES</vt:lpstr>
      <vt:lpstr>EDUCATION IN HOME AND SCHOOL</vt:lpstr>
      <vt:lpstr>HISTORY AND PROPHECY</vt:lpstr>
      <vt:lpstr>AUTOBIOGRAPHIES</vt:lpstr>
      <vt:lpstr>FASCINATING ONE-SENTENCE QUOTATIONS</vt:lpstr>
      <vt:lpstr>FASCINATING ONE-SENTENCE QUOTATIONS</vt:lpstr>
      <vt:lpstr>FASCINATING ONE-SENTENCE QUOTATIONS</vt:lpstr>
      <vt:lpstr>FASCINATING ONE-SENTENCE QUOTATIONS</vt:lpstr>
      <vt:lpstr>FASCINATING ONE-SENTENCE QUOTATIONS</vt:lpstr>
      <vt:lpstr>FASCINATING ONE-SENTENCE QUOTATIONS</vt:lpstr>
      <vt:lpstr>FASCINATING ONE-SENTENCE QUOTATIONS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 REASONS ELLEN G. WHITE GAVE FOR HER WRITINGS </dc:title>
  <dc:creator>MAUREEN S NG'AMBI</dc:creator>
  <cp:lastModifiedBy>PS</cp:lastModifiedBy>
  <cp:revision>27</cp:revision>
  <dcterms:created xsi:type="dcterms:W3CDTF">2013-01-28T09:20:32Z</dcterms:created>
  <dcterms:modified xsi:type="dcterms:W3CDTF">2013-01-29T13:34:21Z</dcterms:modified>
</cp:coreProperties>
</file>