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0" d="100"/>
          <a:sy n="70" d="100"/>
        </p:scale>
        <p:origin x="-52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BC35F608-71C7-4E2E-8EE7-5927CBA86C83}" type="datetimeFigureOut">
              <a:rPr lang="en-US" smtClean="0"/>
              <a:pPr/>
              <a:t>1/25/2013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7145C81E-F706-4177-8F4E-3AD65A968F45}"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C35F608-71C7-4E2E-8EE7-5927CBA86C83}" type="datetimeFigureOut">
              <a:rPr lang="en-US" smtClean="0"/>
              <a:pPr/>
              <a:t>1/25/2013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45C81E-F706-4177-8F4E-3AD65A968F4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C35F608-71C7-4E2E-8EE7-5927CBA86C83}" type="datetimeFigureOut">
              <a:rPr lang="en-US" smtClean="0"/>
              <a:pPr/>
              <a:t>1/25/2013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45C81E-F706-4177-8F4E-3AD65A968F4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C35F608-71C7-4E2E-8EE7-5927CBA86C83}" type="datetimeFigureOut">
              <a:rPr lang="en-US" smtClean="0"/>
              <a:pPr/>
              <a:t>1/25/2013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45C81E-F706-4177-8F4E-3AD65A968F4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C35F608-71C7-4E2E-8EE7-5927CBA86C83}" type="datetimeFigureOut">
              <a:rPr lang="en-US" smtClean="0"/>
              <a:pPr/>
              <a:t>1/25/2013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7145C81E-F706-4177-8F4E-3AD65A968F4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C35F608-71C7-4E2E-8EE7-5927CBA86C83}" type="datetimeFigureOut">
              <a:rPr lang="en-US" smtClean="0"/>
              <a:pPr/>
              <a:t>1/25/2013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45C81E-F706-4177-8F4E-3AD65A968F4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C35F608-71C7-4E2E-8EE7-5927CBA86C83}" type="datetimeFigureOut">
              <a:rPr lang="en-US" smtClean="0"/>
              <a:pPr/>
              <a:t>1/25/2013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45C81E-F706-4177-8F4E-3AD65A968F4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C35F608-71C7-4E2E-8EE7-5927CBA86C83}" type="datetimeFigureOut">
              <a:rPr lang="en-US" smtClean="0"/>
              <a:pPr/>
              <a:t>1/25/2013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45C81E-F706-4177-8F4E-3AD65A968F4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35F608-71C7-4E2E-8EE7-5927CBA86C83}" type="datetimeFigureOut">
              <a:rPr lang="en-US" smtClean="0"/>
              <a:pPr/>
              <a:t>1/25/2013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45C81E-F706-4177-8F4E-3AD65A968F4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C35F608-71C7-4E2E-8EE7-5927CBA86C83}" type="datetimeFigureOut">
              <a:rPr lang="en-US" smtClean="0"/>
              <a:pPr/>
              <a:t>1/25/2013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45C81E-F706-4177-8F4E-3AD65A968F4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C35F608-71C7-4E2E-8EE7-5927CBA86C83}" type="datetimeFigureOut">
              <a:rPr lang="en-US" smtClean="0"/>
              <a:pPr/>
              <a:t>1/25/2013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45C81E-F706-4177-8F4E-3AD65A968F4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BC35F608-71C7-4E2E-8EE7-5927CBA86C83}" type="datetimeFigureOut">
              <a:rPr lang="en-US" smtClean="0"/>
              <a:pPr/>
              <a:t>1/25/2013</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145C81E-F706-4177-8F4E-3AD65A968F4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MUSIC Ministry </a:t>
            </a:r>
            <a:endParaRPr lang="en-US" dirty="0"/>
          </a:p>
        </p:txBody>
      </p:sp>
      <p:sp>
        <p:nvSpPr>
          <p:cNvPr id="3" name="Subtitle 2"/>
          <p:cNvSpPr>
            <a:spLocks noGrp="1"/>
          </p:cNvSpPr>
          <p:nvPr>
            <p:ph type="subTitle" idx="1"/>
          </p:nvPr>
        </p:nvSpPr>
        <p:spPr/>
        <p:txBody>
          <a:bodyPr/>
          <a:lstStyle/>
          <a:p>
            <a:r>
              <a:rPr lang="en-US" smtClean="0"/>
              <a:t>FOR PASTORS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PURPOSE AND POPULAR USES FOR CHURCH MUSIC</a:t>
            </a:r>
            <a:endParaRPr lang="en-US" dirty="0"/>
          </a:p>
        </p:txBody>
      </p:sp>
      <p:sp>
        <p:nvSpPr>
          <p:cNvPr id="3" name="Content Placeholder 2"/>
          <p:cNvSpPr>
            <a:spLocks noGrp="1"/>
          </p:cNvSpPr>
          <p:nvPr>
            <p:ph idx="1"/>
          </p:nvPr>
        </p:nvSpPr>
        <p:spPr/>
        <p:txBody>
          <a:bodyPr/>
          <a:lstStyle/>
          <a:p>
            <a:r>
              <a:rPr lang="en-US" dirty="0" smtClean="0"/>
              <a:t>Church music is often used as textual information. When church music is used this way, the text acts as religious witness. In such use, the words are usually simple, often in the first person, and frequently experiential</a:t>
            </a:r>
            <a:r>
              <a:rPr lang="en-US" dirty="0" smtClean="0"/>
              <a:t>.</a:t>
            </a:r>
          </a:p>
          <a:p>
            <a:r>
              <a:rPr lang="en-US" dirty="0" smtClean="0"/>
              <a:t>Examples are: He Touched Me and Heaven Came Down or Glory Filled My Soul</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Another use of church music is Church Music as Utilitarian Function. Often times </a:t>
            </a:r>
            <a:r>
              <a:rPr lang="en-US" dirty="0" err="1" smtClean="0"/>
              <a:t>chruch</a:t>
            </a:r>
            <a:r>
              <a:rPr lang="en-US" dirty="0" smtClean="0"/>
              <a:t> music is used for utilitarian purposes such as </a:t>
            </a:r>
            <a:r>
              <a:rPr lang="en-US" dirty="0" err="1" smtClean="0"/>
              <a:t>ameans</a:t>
            </a:r>
            <a:r>
              <a:rPr lang="en-US" dirty="0" smtClean="0"/>
              <a:t> of creating atmosphere, when in the Sabbath School </a:t>
            </a:r>
            <a:r>
              <a:rPr lang="en-US" dirty="0" err="1" smtClean="0"/>
              <a:t>programme</a:t>
            </a:r>
            <a:r>
              <a:rPr lang="en-US" dirty="0" smtClean="0"/>
              <a:t> we have “meditation music,” or when music creates congregational praise, or celebrating liturgy.</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Music may serve the purpose of entertaining church officials when they are at a meal table.</a:t>
            </a:r>
          </a:p>
          <a:p>
            <a:r>
              <a:rPr lang="en-US" dirty="0" smtClean="0"/>
              <a:t>It may also be used as background music when a prayer is being offered or when the preacher is making an altar call.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third use of church music Church Music as Offering.</a:t>
            </a:r>
          </a:p>
          <a:p>
            <a:r>
              <a:rPr lang="en-US" dirty="0" smtClean="0"/>
              <a:t>In this kind of music, the function is personal in nature, it is offered from the heart of the singer directly to the heart of God.</a:t>
            </a:r>
          </a:p>
          <a:p>
            <a:r>
              <a:rPr lang="en-US" dirty="0" smtClean="0"/>
              <a:t>Such music’s distinguishing mark is the  intense devotional attitude of the participant.</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PEOPLE AND MUSICIANS</a:t>
            </a:r>
            <a:endParaRPr lang="en-US" dirty="0"/>
          </a:p>
        </p:txBody>
      </p:sp>
      <p:sp>
        <p:nvSpPr>
          <p:cNvPr id="3" name="Content Placeholder 2"/>
          <p:cNvSpPr>
            <a:spLocks noGrp="1"/>
          </p:cNvSpPr>
          <p:nvPr>
            <p:ph idx="1"/>
          </p:nvPr>
        </p:nvSpPr>
        <p:spPr/>
        <p:txBody>
          <a:bodyPr/>
          <a:lstStyle/>
          <a:p>
            <a:r>
              <a:rPr lang="en-US" dirty="0" smtClean="0"/>
              <a:t>The prophetic role of music has strong pastoral implications.</a:t>
            </a:r>
          </a:p>
          <a:p>
            <a:r>
              <a:rPr lang="en-US" dirty="0" smtClean="0"/>
              <a:t>Responsible decisions, popular or unpopular, demonstrate the power that congregations have over music ministry because the worshippers always stand in the forefront of the church musicians decisions making processes.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There is need for trust to exist between musician and the congregation, for the development of a beneficial relationship.</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dirty="0" smtClean="0"/>
              <a:t>PURPOSE OF CHURCH MUSIC AS REFLECTIVE OF THE CHURCH’S MISSION</a:t>
            </a:r>
            <a:endParaRPr lang="en-US" sz="3200" dirty="0"/>
          </a:p>
        </p:txBody>
      </p:sp>
      <p:sp>
        <p:nvSpPr>
          <p:cNvPr id="3" name="Content Placeholder 2"/>
          <p:cNvSpPr>
            <a:spLocks noGrp="1"/>
          </p:cNvSpPr>
          <p:nvPr>
            <p:ph idx="1"/>
          </p:nvPr>
        </p:nvSpPr>
        <p:spPr/>
        <p:txBody>
          <a:bodyPr/>
          <a:lstStyle/>
          <a:p>
            <a:r>
              <a:rPr lang="en-US" dirty="0" smtClean="0"/>
              <a:t>The mission of the church should determine the purpose of church music.  This implies that the “supernatural should determine the natural, the theological, the musical” (Ibid. p 13)</a:t>
            </a:r>
          </a:p>
          <a:p>
            <a:r>
              <a:rPr lang="en-US" dirty="0" smtClean="0"/>
              <a:t>Education, in its multifarious disciplines, will be conducted in such a way that faith and learning will  be integrated.</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Church music, then, should have a purpose reflective of the church a purpose from the church’s mission. No other source will do.</a:t>
            </a:r>
          </a:p>
          <a:p>
            <a:r>
              <a:rPr lang="en-US" dirty="0" smtClean="0"/>
              <a:t>If a carpenter’s purpose is to build houses, then the tools employed must be designed to accomplish that task.  Likewise the musician must select musical tools that will accomplish the church’s purpose.</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Church ministry and church share a common objective, the former determinatively influencing the latter.</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CHRISTIAN MATURATION</a:t>
            </a:r>
            <a:endParaRPr lang="en-US" dirty="0"/>
          </a:p>
        </p:txBody>
      </p:sp>
      <p:sp>
        <p:nvSpPr>
          <p:cNvPr id="3" name="Content Placeholder 2"/>
          <p:cNvSpPr>
            <a:spLocks noGrp="1"/>
          </p:cNvSpPr>
          <p:nvPr>
            <p:ph idx="1"/>
          </p:nvPr>
        </p:nvSpPr>
        <p:spPr/>
        <p:txBody>
          <a:bodyPr/>
          <a:lstStyle/>
          <a:p>
            <a:r>
              <a:rPr lang="en-US" dirty="0" smtClean="0"/>
              <a:t>New Christians are immature and are incomplete in the sense that they are undeveloped.</a:t>
            </a:r>
          </a:p>
          <a:p>
            <a:r>
              <a:rPr lang="en-US" dirty="0" smtClean="0"/>
              <a:t>Brainwashing or propagandizing men and women into the kingdom of God is unscrupulous. Evangelistic forms should reflect the type of life to which Christianity calls us.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STAKEHOLDERS</a:t>
            </a:r>
            <a:endParaRPr lang="en-US" dirty="0"/>
          </a:p>
        </p:txBody>
      </p:sp>
      <p:sp>
        <p:nvSpPr>
          <p:cNvPr id="3" name="Content Placeholder 2"/>
          <p:cNvSpPr>
            <a:spLocks noGrp="1"/>
          </p:cNvSpPr>
          <p:nvPr>
            <p:ph idx="1"/>
          </p:nvPr>
        </p:nvSpPr>
        <p:spPr/>
        <p:txBody>
          <a:bodyPr>
            <a:normAutofit/>
          </a:bodyPr>
          <a:lstStyle/>
          <a:p>
            <a:r>
              <a:rPr lang="en-US" dirty="0" smtClean="0"/>
              <a:t>The Stakeholders in the Music Ministry are the church musicians (professional or non-professional), the professional theologian (and other members of the administrative body), and the congregations.</a:t>
            </a:r>
          </a:p>
          <a:p>
            <a:r>
              <a:rPr lang="en-US" dirty="0" smtClean="0"/>
              <a:t>Thought each of the stakeholders have their own particular role to play, a concerted effort toward achievement of a common goal should be made.</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If we bring </a:t>
            </a:r>
            <a:r>
              <a:rPr lang="en-US" dirty="0" smtClean="0"/>
              <a:t>converts into the kingdom of God by feeding them on entertainment music, they will be jolted into the reality that the Christian life is not an entertainment at all. The church ought to employ disciplined evangelistic methods, which give a more realistic start to the new convert.</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CHURCH AND CULTURE</a:t>
            </a:r>
            <a:endParaRPr lang="en-US" dirty="0"/>
          </a:p>
        </p:txBody>
      </p:sp>
      <p:sp>
        <p:nvSpPr>
          <p:cNvPr id="3" name="Content Placeholder 2"/>
          <p:cNvSpPr>
            <a:spLocks noGrp="1"/>
          </p:cNvSpPr>
          <p:nvPr>
            <p:ph idx="1"/>
          </p:nvPr>
        </p:nvSpPr>
        <p:spPr/>
        <p:txBody>
          <a:bodyPr>
            <a:normAutofit/>
          </a:bodyPr>
          <a:lstStyle/>
          <a:p>
            <a:r>
              <a:rPr lang="en-US" dirty="0" smtClean="0"/>
              <a:t>The purpose of church music is largely out of step with the march of society. This causes tension between it and the cultural milieu.  The goal of secular music and that of church music are often incompatible as secular music is more consonant with worldly pursuits than with heavenly ones.  Accommodating the gospel to culture is often a vexatious problem.</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a:t>
            </a:r>
            <a:r>
              <a:rPr lang="en-US" dirty="0" err="1" smtClean="0"/>
              <a:t>chruch</a:t>
            </a:r>
            <a:r>
              <a:rPr lang="en-US" dirty="0" smtClean="0"/>
              <a:t> also gets its work done through culture as language, music and architecture are cultural forms, which are communicative means, which encode Gods message in terms </a:t>
            </a:r>
            <a:r>
              <a:rPr lang="en-US" dirty="0" err="1" smtClean="0"/>
              <a:t>intelligble</a:t>
            </a:r>
            <a:r>
              <a:rPr lang="en-US" dirty="0" smtClean="0"/>
              <a:t> to the human race.  </a:t>
            </a:r>
          </a:p>
          <a:p>
            <a:r>
              <a:rPr lang="en-US" dirty="0" smtClean="0"/>
              <a:t>The church is a cultural entity, which makes use f cultural tools to </a:t>
            </a:r>
            <a:r>
              <a:rPr lang="en-US" dirty="0" err="1" smtClean="0"/>
              <a:t>fullfill</a:t>
            </a:r>
            <a:r>
              <a:rPr lang="en-US" dirty="0" smtClean="0"/>
              <a:t> its God-given mission. </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While this is true, the church is also </a:t>
            </a:r>
            <a:r>
              <a:rPr lang="en-US" dirty="0" err="1" smtClean="0"/>
              <a:t>supraa</a:t>
            </a:r>
            <a:r>
              <a:rPr lang="en-US" dirty="0" smtClean="0"/>
              <a:t> cultural.  It is a supernatural body through which God acts upon the world through cultural forms.</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ENCULTURATION OF THE GOSPEL</a:t>
            </a:r>
            <a:endParaRPr lang="en-US" dirty="0"/>
          </a:p>
        </p:txBody>
      </p:sp>
      <p:sp>
        <p:nvSpPr>
          <p:cNvPr id="3" name="Content Placeholder 2"/>
          <p:cNvSpPr>
            <a:spLocks noGrp="1"/>
          </p:cNvSpPr>
          <p:nvPr>
            <p:ph idx="1"/>
          </p:nvPr>
        </p:nvSpPr>
        <p:spPr/>
        <p:txBody>
          <a:bodyPr/>
          <a:lstStyle/>
          <a:p>
            <a:r>
              <a:rPr lang="en-US" dirty="0" smtClean="0"/>
              <a:t>The church ought to be careful when expressing the divine through the material because the quality of the art form impacts upon the accuracy with which the gospel is fleshed out.</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Charity or the need for holiness in our lives is apparent while the place and quality of art works (and music, in particular) in our Christian cultural complex are not as apparent.  However, the arts fill our contemporary culture and are more powerful than ever.</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ART FORMS INFLUENCE CULTURE</a:t>
            </a:r>
            <a:endParaRPr lang="en-US" dirty="0"/>
          </a:p>
        </p:txBody>
      </p:sp>
      <p:sp>
        <p:nvSpPr>
          <p:cNvPr id="3" name="Content Placeholder 2"/>
          <p:cNvSpPr>
            <a:spLocks noGrp="1"/>
          </p:cNvSpPr>
          <p:nvPr>
            <p:ph idx="1"/>
          </p:nvPr>
        </p:nvSpPr>
        <p:spPr/>
        <p:txBody>
          <a:bodyPr/>
          <a:lstStyle/>
          <a:p>
            <a:r>
              <a:rPr lang="en-US" dirty="0" smtClean="0"/>
              <a:t>Music and mass media facilities have leverage second to none in their impact on the process of shaping the world.</a:t>
            </a:r>
          </a:p>
          <a:p>
            <a:r>
              <a:rPr lang="en-US" dirty="0" smtClean="0"/>
              <a:t>People are changed or influenced through their perception of and interaction with art works.  </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For this </a:t>
            </a:r>
            <a:r>
              <a:rPr lang="en-US" dirty="0" smtClean="0"/>
              <a:t>reason artists are image-makers as they change the way we perceive the world. Sontag Susan (1961:293-304) rightly explains that artists.</a:t>
            </a:r>
          </a:p>
          <a:p>
            <a:r>
              <a:rPr lang="en-US" dirty="0" smtClean="0"/>
              <a:t>Rock ‘n’ roll demonstrates an incredible power to alter the moral code, social structure, and aesthetic sensibility of young people. </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Beatles once said that, “our music is capable of causing emotional instability, disorganized behavior, rebellion, and even resolution” (Circus, June 30, 1981: 21-22)</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Music Ministry is established to serve the spiritual and social needs of congregations.</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All church polity required that he church pastor exercises supervisory services over the music program and act liaison between the director and the church board of other governing body.</a:t>
            </a:r>
          </a:p>
          <a:p>
            <a:r>
              <a:rPr lang="en-US" dirty="0" smtClean="0"/>
              <a:t>Reports that usually come from music directors indicate that most pastors assume more control than directors prefer, while pastors feel that directors usually want more control than pastors prefer.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Pastors realize the implicit biblical injunctions giving music a place of importance in the corporate life of believers.  The Bible is replete with references to music in this respect.  Some of such references are found in 1 Chronicles 14:6; 2Chronicles 5; Nehemiah 12; Psalm 149; Mathew 26:30; 1 Chronicles 14:26; Ephesians 5:19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Pastors need to understand the deeper spiritual ramifications of church music.  Apart from the text, music has greater significance.</a:t>
            </a:r>
          </a:p>
          <a:p>
            <a:r>
              <a:rPr lang="en-US" dirty="0" smtClean="0"/>
              <a:t>Musicians and pastors should also agree on church music methodology.</a:t>
            </a:r>
          </a:p>
          <a:p>
            <a:r>
              <a:rPr lang="en-US" dirty="0" smtClean="0"/>
              <a:t>The pastor should be aware of the spiritual implications of the church’s melodies, rhythms, and harmonies.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Musicians bring alive the composer’s intentions by application of technical and interpretive details of the music.</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So for church music groups such as church choirs, Sabbath School choirs, AYS choirs, bands and other ensembles of the music </a:t>
            </a:r>
            <a:r>
              <a:rPr lang="en-US" dirty="0" err="1" smtClean="0"/>
              <a:t>programme</a:t>
            </a:r>
            <a:r>
              <a:rPr lang="en-US" dirty="0" smtClean="0"/>
              <a:t>, energy and enthusiasm count far more than technical correctness. They measure the music </a:t>
            </a:r>
            <a:r>
              <a:rPr lang="en-US" dirty="0" err="1" smtClean="0"/>
              <a:t>programme’s</a:t>
            </a:r>
            <a:r>
              <a:rPr lang="en-US" dirty="0" smtClean="0"/>
              <a:t> vitality.</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Music </a:t>
            </a:r>
            <a:r>
              <a:rPr lang="en-US" dirty="0" err="1" smtClean="0"/>
              <a:t>Ministry,as</a:t>
            </a:r>
            <a:r>
              <a:rPr lang="en-US" dirty="0" smtClean="0"/>
              <a:t> it is </a:t>
            </a:r>
            <a:r>
              <a:rPr lang="en-US" dirty="0" err="1" smtClean="0"/>
              <a:t>faithfull</a:t>
            </a:r>
            <a:r>
              <a:rPr lang="en-US" dirty="0" smtClean="0"/>
              <a:t> to its prophetic role, helps shape the spirituality of every member of the assembly.  It is pastoral, its vision a faith-building vision.</a:t>
            </a:r>
          </a:p>
          <a:p>
            <a:r>
              <a:rPr lang="en-US" dirty="0" smtClean="0"/>
              <a:t>Notes are not an end, but a means. Musical composition touches the ultimate concerns of ministry (Ibid p. 10)</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91</TotalTime>
  <Words>1251</Words>
  <Application>Microsoft Office PowerPoint</Application>
  <PresentationFormat>On-screen Show (4:3)</PresentationFormat>
  <Paragraphs>53</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Apex</vt:lpstr>
      <vt:lpstr>MUSIC Ministry </vt:lpstr>
      <vt:lpstr>STAKEHOLDERS</vt:lpstr>
      <vt:lpstr>Slide 3</vt:lpstr>
      <vt:lpstr>Slide 4</vt:lpstr>
      <vt:lpstr>Slide 5</vt:lpstr>
      <vt:lpstr>Slide 6</vt:lpstr>
      <vt:lpstr>Slide 7</vt:lpstr>
      <vt:lpstr>Slide 8</vt:lpstr>
      <vt:lpstr>Slide 9</vt:lpstr>
      <vt:lpstr>THE PURPOSE AND POPULAR USES FOR CHURCH MUSIC</vt:lpstr>
      <vt:lpstr>Slide 11</vt:lpstr>
      <vt:lpstr>Slide 12</vt:lpstr>
      <vt:lpstr>Slide 13</vt:lpstr>
      <vt:lpstr>PEOPLE AND MUSICIANS</vt:lpstr>
      <vt:lpstr>Slide 15</vt:lpstr>
      <vt:lpstr>PURPOSE OF CHURCH MUSIC AS REFLECTIVE OF THE CHURCH’S MISSION</vt:lpstr>
      <vt:lpstr>Slide 17</vt:lpstr>
      <vt:lpstr>Slide 18</vt:lpstr>
      <vt:lpstr>CHRISTIAN MATURATION</vt:lpstr>
      <vt:lpstr>Slide 20</vt:lpstr>
      <vt:lpstr>THE CHURCH AND CULTURE</vt:lpstr>
      <vt:lpstr>Slide 22</vt:lpstr>
      <vt:lpstr>Slide 23</vt:lpstr>
      <vt:lpstr>ENCULTURATION OF THE GOSPEL</vt:lpstr>
      <vt:lpstr>Slide 25</vt:lpstr>
      <vt:lpstr>ART FORMS INFLUENCE CULTURE</vt:lpstr>
      <vt:lpstr>Slide 27</vt:lpstr>
      <vt:lpstr>Slide 28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MUSIC Ministry </dc:title>
  <dc:creator>MAUREEN S NG'AMBI</dc:creator>
  <cp:lastModifiedBy>MAUREEN S NG'AMBI</cp:lastModifiedBy>
  <cp:revision>30</cp:revision>
  <dcterms:created xsi:type="dcterms:W3CDTF">2013-01-25T09:51:54Z</dcterms:created>
  <dcterms:modified xsi:type="dcterms:W3CDTF">2013-01-25T11:37:06Z</dcterms:modified>
</cp:coreProperties>
</file>