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0" r:id="rId3"/>
    <p:sldId id="281" r:id="rId4"/>
    <p:sldId id="258" r:id="rId5"/>
    <p:sldId id="259" r:id="rId6"/>
    <p:sldId id="260" r:id="rId7"/>
    <p:sldId id="261" r:id="rId8"/>
    <p:sldId id="262" r:id="rId9"/>
    <p:sldId id="283" r:id="rId10"/>
    <p:sldId id="263" r:id="rId11"/>
    <p:sldId id="264" r:id="rId12"/>
    <p:sldId id="265" r:id="rId13"/>
    <p:sldId id="266" r:id="rId14"/>
    <p:sldId id="267" r:id="rId15"/>
    <p:sldId id="284" r:id="rId16"/>
    <p:sldId id="282" r:id="rId17"/>
    <p:sldId id="268" r:id="rId18"/>
    <p:sldId id="269" r:id="rId19"/>
    <p:sldId id="270" r:id="rId20"/>
    <p:sldId id="271" r:id="rId21"/>
    <p:sldId id="272" r:id="rId22"/>
    <p:sldId id="273" r:id="rId23"/>
    <p:sldId id="274" r:id="rId24"/>
    <p:sldId id="275" r:id="rId25"/>
    <p:sldId id="276" r:id="rId26"/>
    <p:sldId id="277" r:id="rId27"/>
    <p:sldId id="285" r:id="rId28"/>
    <p:sldId id="278"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DDD47BE-492E-4A3A-BA0D-0B67BFEDEA52}" type="datetimeFigureOut">
              <a:rPr lang="en-US" smtClean="0"/>
              <a:pPr/>
              <a:t>1/29/2013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20D959E-C011-4FE0-8AC5-EC71F65DFB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DD47BE-492E-4A3A-BA0D-0B67BFEDEA52}"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D959E-C011-4FE0-8AC5-EC71F65DFB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DD47BE-492E-4A3A-BA0D-0B67BFEDEA52}"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D959E-C011-4FE0-8AC5-EC71F65DFB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DDD47BE-492E-4A3A-BA0D-0B67BFEDEA52}" type="datetimeFigureOut">
              <a:rPr lang="en-US" smtClean="0"/>
              <a:pPr/>
              <a:t>1/29/2013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F20D959E-C011-4FE0-8AC5-EC71F65DFB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BDDD47BE-492E-4A3A-BA0D-0B67BFEDEA52}" type="datetimeFigureOut">
              <a:rPr lang="en-US" smtClean="0"/>
              <a:pPr/>
              <a:t>1/29/2013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F20D959E-C011-4FE0-8AC5-EC71F65DFB1C}"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DDD47BE-492E-4A3A-BA0D-0B67BFEDEA52}" type="datetimeFigureOut">
              <a:rPr lang="en-US" smtClean="0"/>
              <a:pPr/>
              <a:t>1/29/2013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F20D959E-C011-4FE0-8AC5-EC71F65DFB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DDD47BE-492E-4A3A-BA0D-0B67BFEDEA52}" type="datetimeFigureOut">
              <a:rPr lang="en-US" smtClean="0"/>
              <a:pPr/>
              <a:t>1/29/2013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20D959E-C011-4FE0-8AC5-EC71F65DFB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DD47BE-492E-4A3A-BA0D-0B67BFEDEA52}"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D959E-C011-4FE0-8AC5-EC71F65DFB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DDD47BE-492E-4A3A-BA0D-0B67BFEDEA52}" type="datetimeFigureOut">
              <a:rPr lang="en-US" smtClean="0"/>
              <a:pPr/>
              <a:t>1/29/2013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F20D959E-C011-4FE0-8AC5-EC71F65DFB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DDD47BE-492E-4A3A-BA0D-0B67BFEDEA52}" type="datetimeFigureOut">
              <a:rPr lang="en-US" smtClean="0"/>
              <a:pPr/>
              <a:t>1/29/2013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20D959E-C011-4FE0-8AC5-EC71F65DFB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DDD47BE-492E-4A3A-BA0D-0B67BFEDEA52}" type="datetimeFigureOut">
              <a:rPr lang="en-US" smtClean="0"/>
              <a:pPr/>
              <a:t>1/29/2013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F20D959E-C011-4FE0-8AC5-EC71F65DFB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DDD47BE-492E-4A3A-BA0D-0B67BFEDEA52}" type="datetimeFigureOut">
              <a:rPr lang="en-US" smtClean="0"/>
              <a:pPr/>
              <a:t>1/29/2013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20D959E-C011-4FE0-8AC5-EC71F65DFB1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 Ministerial Association Presentation </a:t>
            </a:r>
            <a:br>
              <a:rPr lang="en-US" dirty="0"/>
            </a:br>
            <a:endParaRPr lang="en-US" dirty="0"/>
          </a:p>
        </p:txBody>
      </p:sp>
      <p:sp>
        <p:nvSpPr>
          <p:cNvPr id="3" name="Content Placeholder 2"/>
          <p:cNvSpPr>
            <a:spLocks noGrp="1"/>
          </p:cNvSpPr>
          <p:nvPr>
            <p:ph idx="1"/>
          </p:nvPr>
        </p:nvSpPr>
        <p:spPr/>
        <p:txBody>
          <a:bodyPr/>
          <a:lstStyle/>
          <a:p>
            <a:pPr algn="ctr"/>
            <a:r>
              <a:rPr lang="en-US" dirty="0"/>
              <a:t>January 29 – 30 </a:t>
            </a:r>
          </a:p>
          <a:p>
            <a:pPr algn="ctr"/>
            <a:r>
              <a:rPr lang="en-US" dirty="0"/>
              <a:t>Workers’ Meeting at Andrews Motel</a:t>
            </a:r>
          </a:p>
          <a:p>
            <a:pPr algn="ctr"/>
            <a:r>
              <a:rPr lang="en-US" dirty="0"/>
              <a:t> </a:t>
            </a:r>
          </a:p>
          <a:p>
            <a:pPr algn="ctr"/>
            <a:r>
              <a:rPr lang="en-US" b="1" dirty="0"/>
              <a:t>THE CLERGY AND LAITY: A QUEST FOR A DYNAMIC </a:t>
            </a:r>
            <a:r>
              <a:rPr lang="en-US" b="1" dirty="0" smtClean="0"/>
              <a:t>ALLIANCE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a:bodyPr>
          <a:lstStyle/>
          <a:p>
            <a:r>
              <a:rPr lang="en-US" dirty="0"/>
              <a:t>The message was that “God will send forth into His vineyard </a:t>
            </a:r>
            <a:r>
              <a:rPr lang="en-US" i="1" dirty="0"/>
              <a:t>many who have not been dedicated to the ministry by the laying on of hands.” </a:t>
            </a:r>
            <a:endParaRPr lang="en-US" dirty="0"/>
          </a:p>
          <a:p>
            <a:r>
              <a:rPr lang="en-US" dirty="0"/>
              <a:t> Ellen White’s position was that the role of the clergy was that of equippers of their congregations as well as being evangelists and missionaries.</a:t>
            </a:r>
            <a:r>
              <a:rPr lang="en-US" dirty="0" smtClean="0"/>
              <a:t> </a:t>
            </a:r>
            <a:r>
              <a:rPr lang="en-US" dirty="0"/>
              <a:t>     White, </a:t>
            </a:r>
            <a:r>
              <a:rPr lang="en-US" i="1" dirty="0"/>
              <a:t>Christian Service</a:t>
            </a:r>
            <a:r>
              <a:rPr lang="en-US" dirty="0"/>
              <a:t> 67,68.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04106"/>
          </a:xfrm>
        </p:spPr>
        <p:txBody>
          <a:bodyPr>
            <a:normAutofit fontScale="90000"/>
          </a:bodyPr>
          <a:lstStyle/>
          <a:p>
            <a:pPr algn="ctr"/>
            <a:r>
              <a:rPr lang="en-US" b="1" dirty="0"/>
              <a:t>Clergy and Lay Roles in the S.D.A Church</a:t>
            </a:r>
            <a:r>
              <a:rPr lang="en-US" dirty="0"/>
              <a:t/>
            </a:r>
            <a:br>
              <a:rPr lang="en-US" dirty="0"/>
            </a:br>
            <a:endParaRPr lang="en-US" dirty="0"/>
          </a:p>
        </p:txBody>
      </p:sp>
      <p:sp>
        <p:nvSpPr>
          <p:cNvPr id="3" name="Content Placeholder 2"/>
          <p:cNvSpPr>
            <a:spLocks noGrp="1"/>
          </p:cNvSpPr>
          <p:nvPr>
            <p:ph idx="1"/>
          </p:nvPr>
        </p:nvSpPr>
        <p:spPr>
          <a:xfrm>
            <a:off x="457200" y="1371600"/>
            <a:ext cx="8229600" cy="5083208"/>
          </a:xfrm>
        </p:spPr>
        <p:txBody>
          <a:bodyPr>
            <a:normAutofit/>
          </a:bodyPr>
          <a:lstStyle/>
          <a:p>
            <a:r>
              <a:rPr lang="en-US" dirty="0"/>
              <a:t>Ellen White was emphatic in asserting that “it is not the Lord’s purpose that ministers should be left to do the greatest part of the work of sowing the seeds of truth.”</a:t>
            </a:r>
            <a:r>
              <a:rPr lang="en-US" dirty="0" smtClean="0"/>
              <a:t> </a:t>
            </a:r>
            <a:r>
              <a:rPr lang="en-US" dirty="0"/>
              <a:t>   </a:t>
            </a:r>
          </a:p>
          <a:p>
            <a:r>
              <a:rPr lang="en-US" dirty="0"/>
              <a:t>       White, </a:t>
            </a:r>
            <a:r>
              <a:rPr lang="en-US" i="1" dirty="0"/>
              <a:t>Gospel Workers, </a:t>
            </a:r>
            <a:r>
              <a:rPr lang="en-US" dirty="0"/>
              <a:t>196.</a:t>
            </a:r>
          </a:p>
          <a:p>
            <a:r>
              <a:rPr lang="en-US" dirty="0"/>
              <a:t> the early Seventh-day Adventist Church did not design a clergy ministry that overshadowed the ministry potential of its members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normAutofit/>
          </a:bodyPr>
          <a:lstStyle/>
          <a:p>
            <a:r>
              <a:rPr lang="en-US" dirty="0"/>
              <a:t>. The advice to the church by Ellen White in 1902 was that “there should not be a call to have settled ministers, but let the life-giving power of the truth impress the individual members to act, leading them to an efficient missionary work in each locality.”</a:t>
            </a:r>
            <a:r>
              <a:rPr lang="en-US" baseline="30000" dirty="0"/>
              <a:t> </a:t>
            </a:r>
            <a:r>
              <a:rPr lang="en-US" dirty="0"/>
              <a:t>     </a:t>
            </a:r>
          </a:p>
          <a:p>
            <a:r>
              <a:rPr lang="en-US" i="1" dirty="0"/>
              <a:t>     ”The Work in Greater</a:t>
            </a:r>
            <a:r>
              <a:rPr lang="en-US" dirty="0"/>
              <a:t> New York”, </a:t>
            </a:r>
            <a:r>
              <a:rPr lang="en-US" i="1" dirty="0"/>
              <a:t>Atlantic Union Gleaner</a:t>
            </a:r>
            <a:r>
              <a:rPr lang="en-US" dirty="0"/>
              <a:t>, January 8, 1902. This article is found in the book: Ellen G. White,</a:t>
            </a:r>
            <a:r>
              <a:rPr lang="en-US" i="1" u="sng" dirty="0"/>
              <a:t> </a:t>
            </a:r>
            <a:r>
              <a:rPr lang="en-US" i="1" dirty="0"/>
              <a:t>Testimonies: Volume 7 </a:t>
            </a:r>
            <a:r>
              <a:rPr lang="en-US" dirty="0"/>
              <a:t>( Mountain View, CA: Pacific Press Publishing Association, 1948), 54-56.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r>
              <a:rPr lang="en-US" dirty="0"/>
              <a:t>a paradigm shift is required to enable a given church to operate an effective ministry for all the believers – laity and clergy being mutually inclusive, not exclusive.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Professionals versus Laypersons?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the modern era the chief rationale for the distinction between the clergy and laity seems to be that the former are full time in the vocation while the latter could devote some of their time to secular occupations. In this regard, Ellen White could be referring to the phenomena, in Scripture, of what we may term a “professional” or a “lay” pastoral ministry. She said that “ministers should have no engrossing interests aside from the great work of leading souls to the Savior</a:t>
            </a:r>
            <a:r>
              <a:rPr lang="en-US" dirty="0" smtClean="0"/>
              <a:t>…</a:t>
            </a:r>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US" i="1" dirty="0" smtClean="0"/>
              <a:t>Ministers cannot do acceptable work for God and at the same time carry the burden of large personal business enterprises</a:t>
            </a:r>
            <a:r>
              <a:rPr lang="en-US" dirty="0" smtClean="0"/>
              <a:t> (Emphasis mine).” She based her counsel on Paul’s admonition to Timothy where the former said that “no man that </a:t>
            </a:r>
            <a:r>
              <a:rPr lang="en-US" dirty="0" err="1" smtClean="0"/>
              <a:t>warreth</a:t>
            </a:r>
            <a:r>
              <a:rPr lang="en-US" dirty="0" smtClean="0"/>
              <a:t> </a:t>
            </a:r>
            <a:r>
              <a:rPr lang="en-US" dirty="0" err="1" smtClean="0"/>
              <a:t>entangleth</a:t>
            </a:r>
            <a:r>
              <a:rPr lang="en-US" dirty="0" smtClean="0"/>
              <a:t> himself with the affairs of this life; that he may please him who hath chosen him to be a soldier” [ I Timothy 2:4].</a:t>
            </a:r>
            <a:endParaRPr lang="en-Z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lnSpcReduction="10000"/>
          </a:bodyPr>
          <a:lstStyle/>
          <a:p>
            <a:r>
              <a:rPr lang="en-US" dirty="0" smtClean="0"/>
              <a:t>From the foregoing it may be deduced that some believers may be considered to be full-time gospel workers while others are more pre-occupied with the civic, business and industrial vocations as a context through which they witness for Christ. This is what creates a </a:t>
            </a:r>
            <a:r>
              <a:rPr lang="en-US" i="1" dirty="0" smtClean="0"/>
              <a:t>functional distinction</a:t>
            </a:r>
            <a:r>
              <a:rPr lang="en-US" dirty="0" smtClean="0"/>
              <a:t> between the full-time and the general gospel workers.     </a:t>
            </a:r>
          </a:p>
          <a:p>
            <a:r>
              <a:rPr lang="en-US" dirty="0" smtClean="0"/>
              <a:t>      White, </a:t>
            </a:r>
            <a:r>
              <a:rPr lang="en-US" i="1" dirty="0" smtClean="0"/>
              <a:t>The Acts of the Apostles in the Proclamation of the Gospel of Jesus Christ</a:t>
            </a:r>
            <a:r>
              <a:rPr lang="en-US" dirty="0" smtClean="0"/>
              <a:t> (Mountain View, California: Pacific Press Publishing Association, 1911), 365.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r>
              <a:rPr lang="en-US" dirty="0"/>
              <a:t>Thus the clergy have merely been conferred with responsibility proportional to their greater availability for service – a position that does not confer a sacramental status on a person, but a trust.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99032"/>
          </a:xfrm>
        </p:spPr>
        <p:txBody>
          <a:bodyPr>
            <a:normAutofit fontScale="90000"/>
          </a:bodyPr>
          <a:lstStyle/>
          <a:p>
            <a:pPr algn="ctr"/>
            <a:r>
              <a:rPr lang="en-US" sz="4000" b="1" dirty="0"/>
              <a:t>A Consideration of Professionalism in the Post-modern Ecclesiastical Practice</a:t>
            </a:r>
            <a:r>
              <a:rPr lang="en-US" sz="4000" dirty="0"/>
              <a:t/>
            </a:r>
            <a:br>
              <a:rPr lang="en-US" sz="4000" dirty="0"/>
            </a:br>
            <a:r>
              <a:rPr lang="en-US" dirty="0"/>
              <a:t> </a:t>
            </a:r>
          </a:p>
        </p:txBody>
      </p:sp>
      <p:sp>
        <p:nvSpPr>
          <p:cNvPr id="3" name="Content Placeholder 2"/>
          <p:cNvSpPr>
            <a:spLocks noGrp="1"/>
          </p:cNvSpPr>
          <p:nvPr>
            <p:ph idx="1"/>
          </p:nvPr>
        </p:nvSpPr>
        <p:spPr/>
        <p:txBody>
          <a:bodyPr>
            <a:normAutofit fontScale="92500" lnSpcReduction="20000"/>
          </a:bodyPr>
          <a:lstStyle/>
          <a:p>
            <a:r>
              <a:rPr lang="en-US" dirty="0"/>
              <a:t>The need to have an educated cadre of professional ministers is also a cardinal factor in the formation of a clergy with exclusive functions. Ellen White drew attention to the fact that “the times demand an intelligent, educated ministry, not novices. False doctrines are being multiplied. The world is being educated to high standards of literally attainment.”      White, </a:t>
            </a:r>
            <a:r>
              <a:rPr lang="en-US" i="1" dirty="0"/>
              <a:t>Pastoral Ministry</a:t>
            </a:r>
            <a:r>
              <a:rPr lang="en-US" dirty="0"/>
              <a:t> (Old Colombia Pike, Silver Spring, Maryland: Ministerial Association, General Conference of Seventh-day Adventists, 1995), 43.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a:bodyPr>
          <a:lstStyle/>
          <a:p>
            <a:r>
              <a:rPr lang="en-US" dirty="0"/>
              <a:t>Ellen White, though advocating for a well educated clergy, sought to create a functional balance between the general membership and those in the fulltime one.  She, therefore, pointed out that “it is not necessary that the word of God should be disseminated only by a few ordained ministers. The truth must be sown beside all waters.” </a:t>
            </a:r>
          </a:p>
          <a:p>
            <a:r>
              <a:rPr lang="en-US" dirty="0"/>
              <a:t>    </a:t>
            </a:r>
          </a:p>
          <a:p>
            <a:r>
              <a:rPr lang="en-US" dirty="0"/>
              <a:t>      White, </a:t>
            </a:r>
            <a:r>
              <a:rPr lang="en-US" i="1" dirty="0"/>
              <a:t>Pastoral Ministry,</a:t>
            </a:r>
            <a:r>
              <a:rPr lang="en-US" dirty="0"/>
              <a:t> 157. </a:t>
            </a:r>
          </a:p>
          <a:p>
            <a:r>
              <a:rPr lang="en-US"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Pastor Silas </a:t>
            </a:r>
            <a:r>
              <a:rPr lang="en-US" dirty="0" err="1" smtClean="0"/>
              <a:t>Chabala</a:t>
            </a:r>
            <a:endParaRPr lang="en-US" dirty="0"/>
          </a:p>
        </p:txBody>
      </p:sp>
      <p:pic>
        <p:nvPicPr>
          <p:cNvPr id="1028" name="Picture 4" descr="C:\Documents and Settings\MAUREEN S NG'AMBI\Desktop\Images\SESSION PHOTOS PERSONAL MINISTRIES\Pastor Silas Chabala.....JPG"/>
          <p:cNvPicPr>
            <a:picLocks noGrp="1" noChangeAspect="1" noChangeArrowheads="1"/>
          </p:cNvPicPr>
          <p:nvPr>
            <p:ph idx="1"/>
          </p:nvPr>
        </p:nvPicPr>
        <p:blipFill>
          <a:blip r:embed="rId2" cstate="print"/>
          <a:srcRect/>
          <a:stretch>
            <a:fillRect/>
          </a:stretch>
        </p:blipFill>
        <p:spPr bwMode="auto">
          <a:xfrm>
            <a:off x="381000" y="1295400"/>
            <a:ext cx="8458200" cy="5410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Issue of the Professional Ministry</a:t>
            </a:r>
          </a:p>
        </p:txBody>
      </p:sp>
      <p:sp>
        <p:nvSpPr>
          <p:cNvPr id="3" name="Content Placeholder 2"/>
          <p:cNvSpPr>
            <a:spLocks noGrp="1"/>
          </p:cNvSpPr>
          <p:nvPr>
            <p:ph idx="1"/>
          </p:nvPr>
        </p:nvSpPr>
        <p:spPr/>
        <p:txBody>
          <a:bodyPr>
            <a:normAutofit fontScale="77500" lnSpcReduction="20000"/>
          </a:bodyPr>
          <a:lstStyle/>
          <a:p>
            <a:r>
              <a:rPr lang="en-US" dirty="0"/>
              <a:t>The medieval dichotomy of the </a:t>
            </a:r>
            <a:r>
              <a:rPr lang="en-US" i="1" dirty="0" err="1"/>
              <a:t>laos</a:t>
            </a:r>
            <a:r>
              <a:rPr lang="en-US" i="1" dirty="0"/>
              <a:t>,</a:t>
            </a:r>
            <a:r>
              <a:rPr lang="en-US" dirty="0"/>
              <a:t> the people of God, into laity and clergy has been compounded in recent centuries by the professionalism that has come to characterize the ministry. </a:t>
            </a:r>
            <a:endParaRPr lang="en-US" dirty="0" smtClean="0"/>
          </a:p>
          <a:p>
            <a:r>
              <a:rPr lang="en-US" dirty="0"/>
              <a:t>However, even with this level of institutionalization, the dynamic spontaneous devotion of the laity has seen them increasingly in crucial functional roles as effective lay ministers. </a:t>
            </a:r>
            <a:r>
              <a:rPr lang="en-US" i="1" dirty="0"/>
              <a:t>This is mostly due to the revolutionary changes of the Reformation and the disenchantment that the twentieth-century generation exhibited toward the perceived ethical shortcomings of the professional elite in various disciplines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Professionalism in Our Contemporary Time</a:t>
            </a:r>
          </a:p>
        </p:txBody>
      </p:sp>
      <p:sp>
        <p:nvSpPr>
          <p:cNvPr id="3" name="Content Placeholder 2"/>
          <p:cNvSpPr>
            <a:spLocks noGrp="1"/>
          </p:cNvSpPr>
          <p:nvPr>
            <p:ph idx="1"/>
          </p:nvPr>
        </p:nvSpPr>
        <p:spPr/>
        <p:txBody>
          <a:bodyPr/>
          <a:lstStyle/>
          <a:p>
            <a:r>
              <a:rPr lang="en-US" dirty="0"/>
              <a:t>The consequences of the post-modern anti-professionalism attitudes have resulted in what may be termed as diminished confidence in the rationale for the exclusivity of ministry functions for the professional clergy. </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lstStyle/>
          <a:p>
            <a:r>
              <a:rPr lang="en-US" i="1" dirty="0"/>
              <a:t>“The lay preachers who were truly called by God could be seen as superior to an educated but spiritually tepid ordained ministry. The growth of the Baptist Church, which began to outnumber older established Protestant denominations… offers an indication of this trend”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lstStyle/>
          <a:p>
            <a:r>
              <a:rPr lang="en-US" dirty="0"/>
              <a:t>“The earliest use of the word ‘</a:t>
            </a:r>
            <a:r>
              <a:rPr lang="en-US" i="1" dirty="0"/>
              <a:t>profession</a:t>
            </a:r>
            <a:r>
              <a:rPr lang="en-US" dirty="0"/>
              <a:t>’ was in relation to those who </a:t>
            </a:r>
            <a:r>
              <a:rPr lang="en-US" i="1" dirty="0"/>
              <a:t>‘professed’</a:t>
            </a:r>
            <a:r>
              <a:rPr lang="en-US" dirty="0"/>
              <a:t> vows in a religious order… Thus these religious orders provided society with artists and educators, experts in law and medicine, political advisors and leaders, as well as theologians, priests and ministers.”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lnSpcReduction="10000"/>
          </a:bodyPr>
          <a:lstStyle/>
          <a:p>
            <a:r>
              <a:rPr lang="en-US" dirty="0"/>
              <a:t>. Thus the untrained laity could not be involved in the vocations and ministries – including the gospel ministry. This, we may say, was chiefly due to the oversight and theology of the Middle Ages. </a:t>
            </a:r>
            <a:endParaRPr lang="en-US" dirty="0" smtClean="0"/>
          </a:p>
          <a:p>
            <a:r>
              <a:rPr lang="en-US" dirty="0"/>
              <a:t>This has affected how the laity are perceived with regard to the gospel ministry. </a:t>
            </a:r>
          </a:p>
          <a:p>
            <a:r>
              <a:rPr lang="en-US" dirty="0"/>
              <a:t>Russell </a:t>
            </a:r>
            <a:r>
              <a:rPr lang="en-US" dirty="0" err="1"/>
              <a:t>Burrill</a:t>
            </a:r>
            <a:r>
              <a:rPr lang="en-US" dirty="0"/>
              <a:t>, in his comments on the roles of the clergy and laity, argues against the dichotomy of the body of believers that the medieval church bequeathed to Christianity.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97608"/>
          </a:xfrm>
        </p:spPr>
        <p:txBody>
          <a:bodyPr>
            <a:normAutofit lnSpcReduction="10000"/>
          </a:bodyPr>
          <a:lstStyle/>
          <a:p>
            <a:r>
              <a:rPr lang="en-US" dirty="0" err="1"/>
              <a:t>Burrill</a:t>
            </a:r>
            <a:r>
              <a:rPr lang="en-US" dirty="0"/>
              <a:t> quotes Mellor in support of this position. The latter asserts that “the fact that the word </a:t>
            </a:r>
            <a:r>
              <a:rPr lang="en-US" i="1" dirty="0"/>
              <a:t>“priest”, [</a:t>
            </a:r>
            <a:r>
              <a:rPr lang="en-US" i="1" dirty="0" err="1"/>
              <a:t>iereus</a:t>
            </a:r>
            <a:r>
              <a:rPr lang="en-US" i="1" dirty="0"/>
              <a:t>], </a:t>
            </a:r>
            <a:r>
              <a:rPr lang="en-US" dirty="0"/>
              <a:t>is not applied in the New Testament to any office bearer in the church of Christ is, of itself, a circumstance of no mean significance. It cannot be an accident.” It may, rather, be applied to the whole body of believers.</a:t>
            </a:r>
          </a:p>
          <a:p>
            <a:r>
              <a:rPr lang="en-US" dirty="0"/>
              <a:t>   </a:t>
            </a:r>
          </a:p>
          <a:p>
            <a:r>
              <a:rPr lang="en-US" dirty="0"/>
              <a:t>       Mellor, </a:t>
            </a:r>
            <a:r>
              <a:rPr lang="en-US" i="1" dirty="0"/>
              <a:t>Priesthood in the Light of the New Testament</a:t>
            </a:r>
            <a:r>
              <a:rPr lang="en-US" dirty="0"/>
              <a:t> (London: </a:t>
            </a:r>
            <a:r>
              <a:rPr lang="en-US" dirty="0" err="1"/>
              <a:t>Hodder</a:t>
            </a:r>
            <a:r>
              <a:rPr lang="en-US" dirty="0"/>
              <a:t> and Stoughton, 1876), 12.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lnSpcReduction="10000"/>
          </a:bodyPr>
          <a:lstStyle/>
          <a:p>
            <a:r>
              <a:rPr lang="en-US" dirty="0"/>
              <a:t>the Seventh-day Adventist Church has had a clergy-laity relationship with no rigid and exclusive status distinctions other than the functional ones</a:t>
            </a:r>
            <a:r>
              <a:rPr lang="en-US" dirty="0" smtClean="0"/>
              <a:t>.</a:t>
            </a:r>
          </a:p>
          <a:p>
            <a:r>
              <a:rPr lang="en-US" dirty="0"/>
              <a:t>in 1863 its official paper carried an article, written by John </a:t>
            </a:r>
            <a:r>
              <a:rPr lang="en-US" dirty="0" err="1"/>
              <a:t>Loughborough</a:t>
            </a:r>
            <a:r>
              <a:rPr lang="en-US" dirty="0"/>
              <a:t>, on the question of the roles of the laity and clergy. The article was of the position that “two classes of church officers [existed]: those called especially by God, the apostles and evangelists; secondly, lay positions appointed by the church: elders, bishops, pastors, and </a:t>
            </a:r>
            <a:r>
              <a:rPr lang="en-US" dirty="0" smtClean="0"/>
              <a:t>deacons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21408"/>
          </a:xfrm>
        </p:spPr>
        <p:txBody>
          <a:bodyPr>
            <a:normAutofit lnSpcReduction="10000"/>
          </a:bodyPr>
          <a:lstStyle/>
          <a:p>
            <a:r>
              <a:rPr lang="en-US" dirty="0" smtClean="0"/>
              <a:t>.” The gist of the matter could be that the clergy are hired believers whose financial and material support from the church is necessitated by their full-time involvement in the mission field. The term “pastor” should be understood to mean both the charismatically endowed believers as well as the professional clergy.</a:t>
            </a:r>
          </a:p>
          <a:p>
            <a:r>
              <a:rPr lang="en-US" dirty="0" smtClean="0"/>
              <a:t>     J.N. </a:t>
            </a:r>
            <a:r>
              <a:rPr lang="en-US" dirty="0" err="1" smtClean="0"/>
              <a:t>Loughborough</a:t>
            </a:r>
            <a:r>
              <a:rPr lang="en-US" dirty="0" smtClean="0"/>
              <a:t>, </a:t>
            </a:r>
            <a:r>
              <a:rPr lang="en-US" i="1" dirty="0" smtClean="0"/>
              <a:t>The Church: Its Organization, Order and discipline</a:t>
            </a:r>
            <a:r>
              <a:rPr lang="en-US" dirty="0" smtClean="0"/>
              <a:t> (Washington: Review and Herald Publishing, 1907), 127. </a:t>
            </a:r>
          </a:p>
          <a:p>
            <a:endParaRPr lang="en-ZW"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80306"/>
          </a:xfrm>
        </p:spPr>
        <p:txBody>
          <a:bodyPr>
            <a:normAutofit fontScale="90000"/>
          </a:bodyPr>
          <a:lstStyle/>
          <a:p>
            <a:pPr algn="ctr"/>
            <a:r>
              <a:rPr lang="en-US" dirty="0"/>
              <a:t>Implications of Training a Professional Ministry</a:t>
            </a:r>
            <a:br>
              <a:rPr lang="en-US" dirty="0"/>
            </a:b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a:t>The advantage of the professionalism in the fulltime ministry is not in the admittance of rituals and sacraments but in the depth and effectiveness that the ministers bring to Christian service on account of their higher ministerial and theological training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21408"/>
          </a:xfrm>
        </p:spPr>
        <p:txBody>
          <a:bodyPr/>
          <a:lstStyle/>
          <a:p>
            <a:r>
              <a:rPr lang="en-US" dirty="0"/>
              <a:t>This is coupled with the ecclesiastical authority that is conferred upon the minister by the employing organization. The two elements consist the major distinction between the clergy and lay ministers. The issue of ministry should, therefore, be viewed from this perspective.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381000"/>
            <a:ext cx="4495800" cy="5867401"/>
          </a:xfrm>
        </p:spPr>
        <p:txBody>
          <a:bodyPr>
            <a:normAutofit/>
          </a:bodyPr>
          <a:lstStyle/>
          <a:p>
            <a:r>
              <a:rPr lang="en-US" dirty="0" smtClean="0"/>
              <a:t>The Ministerial Association may loosely be described as a “clergy professional club”. However, from an ecclesiastical point of view, we are compelled to incorporate associated functionaries like elders and evangelists.</a:t>
            </a:r>
            <a:endParaRPr lang="en-US" dirty="0"/>
          </a:p>
        </p:txBody>
      </p:sp>
      <p:pic>
        <p:nvPicPr>
          <p:cNvPr id="5" name="Content Placeholder 4" descr="DSC04233.JPG"/>
          <p:cNvPicPr>
            <a:picLocks noGrp="1" noChangeAspect="1"/>
          </p:cNvPicPr>
          <p:nvPr>
            <p:ph sz="half" idx="2"/>
          </p:nvPr>
        </p:nvPicPr>
        <p:blipFill>
          <a:blip r:embed="rId2" cstate="print"/>
          <a:stretch>
            <a:fillRect/>
          </a:stretch>
        </p:blipFill>
        <p:spPr>
          <a:xfrm>
            <a:off x="4648200" y="2209800"/>
            <a:ext cx="4191000" cy="3886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97608"/>
          </a:xfrm>
        </p:spPr>
        <p:txBody>
          <a:bodyPr>
            <a:normAutofit/>
          </a:bodyPr>
          <a:lstStyle/>
          <a:p>
            <a:r>
              <a:rPr lang="en-US" dirty="0"/>
              <a:t>The Association has, as its purpose, the provision of support, continuing education, encouragement, and resources to ministerial workers, accomplished by providing and participating in seminars, in meetings for ministers, and in a variety of resources</a:t>
            </a:r>
            <a:r>
              <a:rPr lang="en-US" dirty="0" smtClean="0"/>
              <a:t>.</a:t>
            </a:r>
          </a:p>
          <a:p>
            <a:r>
              <a:rPr lang="en-US" dirty="0"/>
              <a:t>These vital workers are should be working in tandem as an ideal functional co-ministry – or are they?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fontScale="90000"/>
          </a:bodyPr>
          <a:lstStyle/>
          <a:p>
            <a:pPr algn="ctr"/>
            <a:r>
              <a:rPr lang="en-US" sz="3600" b="1" dirty="0"/>
              <a:t>A Consideration of Contemporary Adventist Ministerial Perceptions</a:t>
            </a:r>
            <a:r>
              <a:rPr lang="en-US" sz="3600" dirty="0"/>
              <a:t/>
            </a:r>
            <a:br>
              <a:rPr lang="en-US" sz="3600" dirty="0"/>
            </a:br>
            <a:endParaRPr lang="en-US" sz="3600" dirty="0"/>
          </a:p>
        </p:txBody>
      </p:sp>
      <p:sp>
        <p:nvSpPr>
          <p:cNvPr id="3" name="Content Placeholder 2"/>
          <p:cNvSpPr>
            <a:spLocks noGrp="1"/>
          </p:cNvSpPr>
          <p:nvPr>
            <p:ph idx="1"/>
          </p:nvPr>
        </p:nvSpPr>
        <p:spPr>
          <a:xfrm>
            <a:off x="457200" y="1295400"/>
            <a:ext cx="8382000" cy="5159408"/>
          </a:xfrm>
        </p:spPr>
        <p:txBody>
          <a:bodyPr>
            <a:normAutofit fontScale="92500"/>
          </a:bodyPr>
          <a:lstStyle/>
          <a:p>
            <a:r>
              <a:rPr lang="en-US" dirty="0"/>
              <a:t>In spite of Martin Luther’s stance that affirmed the “priesthood of all believers,” the aggregate change that the Reformation brought to the Roman Catholic creeds did not march the rhetoric proportionately. </a:t>
            </a:r>
            <a:endParaRPr lang="en-US" dirty="0" smtClean="0"/>
          </a:p>
          <a:p>
            <a:r>
              <a:rPr lang="en-US" dirty="0"/>
              <a:t>There has, therefore, been a need to go beyond where these reformers reached in clarifying the concept of ministry. </a:t>
            </a:r>
          </a:p>
          <a:p>
            <a:r>
              <a:rPr lang="en-US" dirty="0"/>
              <a:t>The dual dependence for ministerial functions on both clergy and laity can be seen in some Protestant churches today.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073808"/>
          </a:xfrm>
        </p:spPr>
        <p:txBody>
          <a:bodyPr>
            <a:normAutofit fontScale="85000" lnSpcReduction="10000"/>
          </a:bodyPr>
          <a:lstStyle/>
          <a:p>
            <a:r>
              <a:rPr lang="en-US" dirty="0"/>
              <a:t>In this regard Ellen White speaks for the church when she refers to the Holy Communion and baptism as the “two monumental pillars that are indispensable to its [church’s] spiritual welfare.”  The lay leaders are allowed to participate in both and may even conduct them.</a:t>
            </a:r>
          </a:p>
          <a:p>
            <a:r>
              <a:rPr lang="en-US" dirty="0"/>
              <a:t>The Seventh-day Adventist church, in its policy, has specified how those exhibiting the divine call should be officially recognized and commissioned.</a:t>
            </a:r>
            <a:r>
              <a:rPr lang="en-US" dirty="0" smtClean="0"/>
              <a:t> </a:t>
            </a:r>
            <a:r>
              <a:rPr lang="en-US" dirty="0"/>
              <a:t>     John W. Fowler, </a:t>
            </a:r>
            <a:r>
              <a:rPr lang="en-US" i="1" dirty="0"/>
              <a:t>Adventist Pastoral Ministry </a:t>
            </a:r>
            <a:r>
              <a:rPr lang="en-US" dirty="0"/>
              <a:t>(Boise, Idaho: Pacific Press Publishing Association, 1990), 63. </a:t>
            </a:r>
          </a:p>
          <a:p>
            <a:r>
              <a:rPr lang="en-US" dirty="0"/>
              <a:t>     </a:t>
            </a:r>
          </a:p>
          <a:p>
            <a:r>
              <a:rPr lang="en-US" dirty="0"/>
              <a:t>     </a:t>
            </a:r>
            <a:r>
              <a:rPr lang="en-US" i="1" dirty="0"/>
              <a:t>Seventh-day Adventist Church Manual</a:t>
            </a:r>
            <a:r>
              <a:rPr lang="en-US" dirty="0"/>
              <a:t>, 52.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a:bodyPr>
          <a:lstStyle/>
          <a:p>
            <a:r>
              <a:rPr lang="en-US" dirty="0"/>
              <a:t>two things. Firstly, we see individuals whom God has called and set apart as his message bearers to kings and common people. In all cases the inescapable fact is that God called these people. In the second instance, their nation - or the church, dully recognizes them as God’s spokespersons who have been consecrated to their special task.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Adventist </a:t>
            </a:r>
            <a:r>
              <a:rPr lang="en-US" b="1" dirty="0"/>
              <a:t>Lay Members’ </a:t>
            </a:r>
            <a:r>
              <a:rPr lang="en-US" b="1" dirty="0" smtClean="0"/>
              <a:t>Functionality</a:t>
            </a:r>
            <a:endParaRPr lang="en-US" dirty="0"/>
          </a:p>
        </p:txBody>
      </p:sp>
      <p:sp>
        <p:nvSpPr>
          <p:cNvPr id="3" name="Content Placeholder 2"/>
          <p:cNvSpPr>
            <a:spLocks noGrp="1"/>
          </p:cNvSpPr>
          <p:nvPr>
            <p:ph idx="1"/>
          </p:nvPr>
        </p:nvSpPr>
        <p:spPr/>
        <p:txBody>
          <a:bodyPr>
            <a:normAutofit/>
          </a:bodyPr>
          <a:lstStyle/>
          <a:p>
            <a:r>
              <a:rPr lang="en-US" dirty="0"/>
              <a:t>Ellen White was prompted to castigate the system where “one man [the pastor] usually performs the labor which should be shared by two; for the work of the evangelist is necessarily combined with that of the pastor, bringing a double burden upon the worker in the field.”      White, </a:t>
            </a:r>
            <a:r>
              <a:rPr lang="en-US" i="1" dirty="0"/>
              <a:t>Evangelism</a:t>
            </a:r>
            <a:r>
              <a:rPr lang="en-US" dirty="0"/>
              <a:t>, 116.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lstStyle/>
          <a:p>
            <a:r>
              <a:rPr lang="en-US" dirty="0" smtClean="0"/>
              <a:t>she asserted that “were every one [of you] a living missionary, the message for this time would quickly be proclaimed in all countries, to every people, and nation and tongue.”     </a:t>
            </a:r>
          </a:p>
          <a:p>
            <a:r>
              <a:rPr lang="en-US" dirty="0" smtClean="0"/>
              <a:t>      White, </a:t>
            </a:r>
            <a:r>
              <a:rPr lang="en-US" i="1" dirty="0" smtClean="0"/>
              <a:t>Christian Service</a:t>
            </a:r>
            <a:r>
              <a:rPr lang="en-US" dirty="0" smtClean="0"/>
              <a:t> ( </a:t>
            </a:r>
            <a:r>
              <a:rPr lang="en-US" dirty="0" err="1" smtClean="0"/>
              <a:t>Takoma</a:t>
            </a:r>
            <a:r>
              <a:rPr lang="en-US" dirty="0" smtClean="0"/>
              <a:t> Park, Washington, D.C. : General Conference of Seventh-day Adventist, 1947), 9.</a:t>
            </a:r>
          </a:p>
          <a:p>
            <a:endParaRPr lang="en-US" dirty="0" smtClean="0"/>
          </a:p>
          <a:p>
            <a:endParaRPr lang="en-Z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425</TotalTime>
  <Words>1886</Words>
  <Application>Microsoft Office PowerPoint</Application>
  <PresentationFormat>On-screen Show (4:3)</PresentationFormat>
  <Paragraphs>63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Verve</vt:lpstr>
      <vt:lpstr>A Ministerial Association Presentation  </vt:lpstr>
      <vt:lpstr>By Pastor Silas Chabala</vt:lpstr>
      <vt:lpstr>Slide 3</vt:lpstr>
      <vt:lpstr>Slide 4</vt:lpstr>
      <vt:lpstr>A Consideration of Contemporary Adventist Ministerial Perceptions </vt:lpstr>
      <vt:lpstr>Slide 6</vt:lpstr>
      <vt:lpstr>Slide 7</vt:lpstr>
      <vt:lpstr>Adventist Lay Members’ Functionality</vt:lpstr>
      <vt:lpstr>Slide 9</vt:lpstr>
      <vt:lpstr>Slide 10</vt:lpstr>
      <vt:lpstr>Clergy and Lay Roles in the S.D.A Church </vt:lpstr>
      <vt:lpstr>Slide 12</vt:lpstr>
      <vt:lpstr>Slide 13</vt:lpstr>
      <vt:lpstr>Professionals versus Laypersons?</vt:lpstr>
      <vt:lpstr>Slide 15</vt:lpstr>
      <vt:lpstr>Slide 16</vt:lpstr>
      <vt:lpstr>Slide 17</vt:lpstr>
      <vt:lpstr>A Consideration of Professionalism in the Post-modern Ecclesiastical Practice  </vt:lpstr>
      <vt:lpstr>Slide 19</vt:lpstr>
      <vt:lpstr>The Issue of the Professional Ministry</vt:lpstr>
      <vt:lpstr>Professionalism in Our Contemporary Time</vt:lpstr>
      <vt:lpstr>Slide 22</vt:lpstr>
      <vt:lpstr>Slide 23</vt:lpstr>
      <vt:lpstr>Slide 24</vt:lpstr>
      <vt:lpstr>Slide 25</vt:lpstr>
      <vt:lpstr>Slide 26</vt:lpstr>
      <vt:lpstr>Slide 27</vt:lpstr>
      <vt:lpstr>Implications of Training a Professional Ministry </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Ministerial Association Presentation  </dc:title>
  <dc:creator>MAUREEN S NG'AMBI</dc:creator>
  <cp:lastModifiedBy>Phemmy Pearl</cp:lastModifiedBy>
  <cp:revision>54</cp:revision>
  <dcterms:created xsi:type="dcterms:W3CDTF">2013-01-24T06:56:57Z</dcterms:created>
  <dcterms:modified xsi:type="dcterms:W3CDTF">2013-01-29T09:30:55Z</dcterms:modified>
</cp:coreProperties>
</file>