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57" r:id="rId4"/>
    <p:sldId id="267" r:id="rId5"/>
    <p:sldId id="291" r:id="rId6"/>
    <p:sldId id="292" r:id="rId7"/>
    <p:sldId id="258" r:id="rId8"/>
    <p:sldId id="260" r:id="rId9"/>
    <p:sldId id="261" r:id="rId10"/>
    <p:sldId id="262" r:id="rId11"/>
    <p:sldId id="270" r:id="rId12"/>
    <p:sldId id="284" r:id="rId13"/>
    <p:sldId id="271" r:id="rId14"/>
    <p:sldId id="272" r:id="rId15"/>
    <p:sldId id="273" r:id="rId16"/>
    <p:sldId id="274" r:id="rId17"/>
    <p:sldId id="275" r:id="rId18"/>
    <p:sldId id="276" r:id="rId19"/>
    <p:sldId id="277" r:id="rId20"/>
    <p:sldId id="278" r:id="rId21"/>
    <p:sldId id="285" r:id="rId22"/>
    <p:sldId id="279" r:id="rId23"/>
    <p:sldId id="286" r:id="rId24"/>
    <p:sldId id="288" r:id="rId25"/>
    <p:sldId id="287" r:id="rId26"/>
    <p:sldId id="281" r:id="rId27"/>
    <p:sldId id="282" r:id="rId28"/>
    <p:sldId id="280" r:id="rId29"/>
    <p:sldId id="283" r:id="rId30"/>
    <p:sldId id="264" r:id="rId31"/>
    <p:sldId id="289" r:id="rId32"/>
    <p:sldId id="290" r:id="rId33"/>
    <p:sldId id="293" r:id="rId34"/>
    <p:sldId id="266" r:id="rId35"/>
    <p:sldId id="294" r:id="rId36"/>
    <p:sldId id="295" r:id="rId37"/>
    <p:sldId id="296" r:id="rId38"/>
    <p:sldId id="297" r:id="rId39"/>
    <p:sldId id="298" r:id="rId40"/>
    <p:sldId id="299" r:id="rId41"/>
    <p:sldId id="269"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0" d="100"/>
          <a:sy n="70" d="100"/>
        </p:scale>
        <p:origin x="-138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B05644F2-62FC-427D-99EE-5EED7C76D085}" type="datetimeFigureOut">
              <a:rPr lang="en-US" smtClean="0"/>
              <a:pPr/>
              <a:t>1/27/2013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B3DB51B-CEB3-465B-B3A7-817F2A619655}" type="slidenum">
              <a:rPr lang="en-ZA" smtClean="0"/>
              <a:pPr/>
              <a:t>‹#›</a:t>
            </a:fld>
            <a:endParaRPr lang="en-Z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B05644F2-62FC-427D-99EE-5EED7C76D085}" type="datetimeFigureOut">
              <a:rPr lang="en-US" smtClean="0"/>
              <a:pPr/>
              <a:t>1/27/2013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B3DB51B-CEB3-465B-B3A7-817F2A619655}" type="slidenum">
              <a:rPr lang="en-ZA" smtClean="0"/>
              <a:pPr/>
              <a:t>‹#›</a:t>
            </a:fld>
            <a:endParaRPr lang="en-Z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B05644F2-62FC-427D-99EE-5EED7C76D085}" type="datetimeFigureOut">
              <a:rPr lang="en-US" smtClean="0"/>
              <a:pPr/>
              <a:t>1/27/2013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B3DB51B-CEB3-465B-B3A7-817F2A619655}" type="slidenum">
              <a:rPr lang="en-ZA" smtClean="0"/>
              <a:pPr/>
              <a:t>‹#›</a:t>
            </a:fld>
            <a:endParaRPr lang="en-Z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B05644F2-62FC-427D-99EE-5EED7C76D085}" type="datetimeFigureOut">
              <a:rPr lang="en-US" smtClean="0"/>
              <a:pPr/>
              <a:t>1/27/2013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B3DB51B-CEB3-465B-B3A7-817F2A619655}" type="slidenum">
              <a:rPr lang="en-ZA" smtClean="0"/>
              <a:pPr/>
              <a:t>‹#›</a:t>
            </a:fld>
            <a:endParaRPr lang="en-Z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5644F2-62FC-427D-99EE-5EED7C76D085}" type="datetimeFigureOut">
              <a:rPr lang="en-US" smtClean="0"/>
              <a:pPr/>
              <a:t>1/27/2013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B3DB51B-CEB3-465B-B3A7-817F2A619655}" type="slidenum">
              <a:rPr lang="en-ZA" smtClean="0"/>
              <a:pPr/>
              <a:t>‹#›</a:t>
            </a:fld>
            <a:endParaRPr lang="en-Z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B05644F2-62FC-427D-99EE-5EED7C76D085}" type="datetimeFigureOut">
              <a:rPr lang="en-US" smtClean="0"/>
              <a:pPr/>
              <a:t>1/27/2013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3B3DB51B-CEB3-465B-B3A7-817F2A619655}" type="slidenum">
              <a:rPr lang="en-ZA" smtClean="0"/>
              <a:pPr/>
              <a:t>‹#›</a:t>
            </a:fld>
            <a:endParaRPr lang="en-Z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B05644F2-62FC-427D-99EE-5EED7C76D085}" type="datetimeFigureOut">
              <a:rPr lang="en-US" smtClean="0"/>
              <a:pPr/>
              <a:t>1/27/2013</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3B3DB51B-CEB3-465B-B3A7-817F2A619655}" type="slidenum">
              <a:rPr lang="en-ZA" smtClean="0"/>
              <a:pPr/>
              <a:t>‹#›</a:t>
            </a:fld>
            <a:endParaRPr lang="en-Z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B05644F2-62FC-427D-99EE-5EED7C76D085}" type="datetimeFigureOut">
              <a:rPr lang="en-US" smtClean="0"/>
              <a:pPr/>
              <a:t>1/27/2013</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3B3DB51B-CEB3-465B-B3A7-817F2A619655}" type="slidenum">
              <a:rPr lang="en-ZA" smtClean="0"/>
              <a:pPr/>
              <a:t>‹#›</a:t>
            </a:fld>
            <a:endParaRPr lang="en-Z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644F2-62FC-427D-99EE-5EED7C76D085}" type="datetimeFigureOut">
              <a:rPr lang="en-US" smtClean="0"/>
              <a:pPr/>
              <a:t>1/27/2013</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3B3DB51B-CEB3-465B-B3A7-817F2A619655}" type="slidenum">
              <a:rPr lang="en-ZA" smtClean="0"/>
              <a:pPr/>
              <a:t>‹#›</a:t>
            </a:fld>
            <a:endParaRPr lang="en-Z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5644F2-62FC-427D-99EE-5EED7C76D085}" type="datetimeFigureOut">
              <a:rPr lang="en-US" smtClean="0"/>
              <a:pPr/>
              <a:t>1/27/2013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3B3DB51B-CEB3-465B-B3A7-817F2A619655}" type="slidenum">
              <a:rPr lang="en-ZA" smtClean="0"/>
              <a:pPr/>
              <a:t>‹#›</a:t>
            </a:fld>
            <a:endParaRPr lang="en-Z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5644F2-62FC-427D-99EE-5EED7C76D085}" type="datetimeFigureOut">
              <a:rPr lang="en-US" smtClean="0"/>
              <a:pPr/>
              <a:t>1/27/2013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3B3DB51B-CEB3-465B-B3A7-817F2A619655}" type="slidenum">
              <a:rPr lang="en-ZA" smtClean="0"/>
              <a:pPr/>
              <a:t>‹#›</a:t>
            </a:fld>
            <a:endParaRPr lang="en-Z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644F2-62FC-427D-99EE-5EED7C76D085}" type="datetimeFigureOut">
              <a:rPr lang="en-US" smtClean="0"/>
              <a:pPr/>
              <a:t>1/27/2013</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3DB51B-CEB3-465B-B3A7-817F2A619655}" type="slidenum">
              <a:rPr lang="en-ZA" smtClean="0"/>
              <a:pPr/>
              <a:t>‹#›</a:t>
            </a:fld>
            <a:endParaRPr lang="en-Z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ZA" sz="5400" dirty="0" smtClean="0">
                <a:solidFill>
                  <a:srgbClr val="FF0000"/>
                </a:solidFill>
                <a:latin typeface="Algerian" pitchFamily="82" charset="0"/>
              </a:rPr>
              <a:t>PERSONAL WITNESSING</a:t>
            </a:r>
            <a:endParaRPr lang="en-ZA" sz="5400" dirty="0">
              <a:solidFill>
                <a:srgbClr val="FF0000"/>
              </a:solidFill>
              <a:latin typeface="Algerian" pitchFamily="82" charset="0"/>
            </a:endParaRPr>
          </a:p>
        </p:txBody>
      </p:sp>
      <p:sp>
        <p:nvSpPr>
          <p:cNvPr id="5" name="Content Placeholder 4"/>
          <p:cNvSpPr>
            <a:spLocks noGrp="1"/>
          </p:cNvSpPr>
          <p:nvPr>
            <p:ph idx="1"/>
          </p:nvPr>
        </p:nvSpPr>
        <p:spPr/>
        <p:txBody>
          <a:bodyPr>
            <a:normAutofit lnSpcReduction="10000"/>
          </a:bodyPr>
          <a:lstStyle/>
          <a:p>
            <a:endParaRPr lang="en-ZA" dirty="0" smtClean="0"/>
          </a:p>
          <a:p>
            <a:pPr>
              <a:buFont typeface="Wingdings" pitchFamily="2" charset="2"/>
              <a:buChar char="Ø"/>
            </a:pPr>
            <a:r>
              <a:rPr lang="en-ZA" sz="7200" dirty="0" smtClean="0">
                <a:solidFill>
                  <a:srgbClr val="FF0000"/>
                </a:solidFill>
                <a:latin typeface="Aharoni" pitchFamily="2" charset="-79"/>
                <a:cs typeface="Aharoni" pitchFamily="2" charset="-79"/>
              </a:rPr>
              <a:t>TURNING THE WORLD UPSIDE </a:t>
            </a:r>
            <a:r>
              <a:rPr lang="en-ZA" sz="9600" dirty="0" smtClean="0">
                <a:solidFill>
                  <a:srgbClr val="FF0000"/>
                </a:solidFill>
                <a:latin typeface="Aharoni" pitchFamily="2" charset="-79"/>
                <a:cs typeface="Aharoni" pitchFamily="2" charset="-79"/>
              </a:rPr>
              <a:t> DOWN !</a:t>
            </a:r>
            <a:endParaRPr lang="en-ZA" sz="7200" dirty="0">
              <a:solidFill>
                <a:srgbClr val="FF0000"/>
              </a:solidFill>
              <a:latin typeface="Aharoni" pitchFamily="2" charset="-79"/>
              <a:cs typeface="Aharoni" pitchFamily="2" charset="-79"/>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sz="5400" dirty="0" smtClean="0">
                <a:solidFill>
                  <a:srgbClr val="FF0000"/>
                </a:solidFill>
                <a:latin typeface="Algerian" pitchFamily="82" charset="0"/>
              </a:rPr>
              <a:t>THE KINDS OF CHURCH GROWTH</a:t>
            </a:r>
            <a:endParaRPr lang="en-ZA" sz="5400" dirty="0">
              <a:solidFill>
                <a:srgbClr val="FF0000"/>
              </a:solidFill>
              <a:latin typeface="Algerian" pitchFamily="82" charset="0"/>
            </a:endParaRPr>
          </a:p>
        </p:txBody>
      </p:sp>
      <p:sp>
        <p:nvSpPr>
          <p:cNvPr id="3" name="Content Placeholder 2"/>
          <p:cNvSpPr>
            <a:spLocks noGrp="1"/>
          </p:cNvSpPr>
          <p:nvPr>
            <p:ph idx="1"/>
          </p:nvPr>
        </p:nvSpPr>
        <p:spPr/>
        <p:txBody>
          <a:bodyPr>
            <a:normAutofit fontScale="47500" lnSpcReduction="20000"/>
          </a:bodyPr>
          <a:lstStyle/>
          <a:p>
            <a:endParaRPr lang="en-ZA" dirty="0" smtClean="0"/>
          </a:p>
          <a:p>
            <a:pPr marL="514350" indent="-514350">
              <a:buFont typeface="+mj-lt"/>
              <a:buAutoNum type="arabicPeriod"/>
            </a:pPr>
            <a:r>
              <a:rPr lang="en-ZA" sz="5900" dirty="0" smtClean="0">
                <a:solidFill>
                  <a:srgbClr val="FF0000"/>
                </a:solidFill>
                <a:latin typeface="Aharoni" pitchFamily="2" charset="-79"/>
                <a:cs typeface="Aharoni" pitchFamily="2" charset="-79"/>
              </a:rPr>
              <a:t>NUMERICAL GROWTH;</a:t>
            </a:r>
          </a:p>
          <a:p>
            <a:pPr marL="514350" indent="-514350">
              <a:buNone/>
            </a:pPr>
            <a:r>
              <a:rPr lang="en-ZA" dirty="0" smtClean="0">
                <a:solidFill>
                  <a:srgbClr val="FF0000"/>
                </a:solidFill>
                <a:latin typeface="Aharoni" pitchFamily="2" charset="-79"/>
                <a:cs typeface="Aharoni" pitchFamily="2" charset="-79"/>
              </a:rPr>
              <a:t>     </a:t>
            </a:r>
            <a:r>
              <a:rPr lang="en-ZA" sz="3800" dirty="0" smtClean="0">
                <a:solidFill>
                  <a:srgbClr val="FF0000"/>
                </a:solidFill>
                <a:latin typeface="Aharoni" pitchFamily="2" charset="-79"/>
                <a:cs typeface="Aharoni" pitchFamily="2" charset="-79"/>
              </a:rPr>
              <a:t>THE TOTAL NUMBER OF DISCIPLES JESUS LEFT WERE 120(acts1:13-15) BUT AFTER THE MIGHTY  MOVEMENT OF THE HOLY SPIRIT ON THE DAY OF PENTACOST; THOSE WHO ACCEPTED THE MESSAGE AND WERE BAPTIZED TOTALD ABOUT 3,000 (acts2:41)</a:t>
            </a:r>
          </a:p>
          <a:p>
            <a:pPr marL="514350" indent="-514350">
              <a:buNone/>
            </a:pPr>
            <a:r>
              <a:rPr lang="en-ZA" sz="5100" dirty="0" smtClean="0">
                <a:solidFill>
                  <a:srgbClr val="FF0000"/>
                </a:solidFill>
                <a:latin typeface="Aharoni" pitchFamily="2" charset="-79"/>
                <a:cs typeface="Aharoni" pitchFamily="2" charset="-79"/>
              </a:rPr>
              <a:t>2.GEOGRAPHICAL GROWTH;</a:t>
            </a:r>
          </a:p>
          <a:p>
            <a:pPr marL="514350" indent="-514350">
              <a:buNone/>
            </a:pPr>
            <a:r>
              <a:rPr lang="en-ZA" dirty="0" smtClean="0">
                <a:solidFill>
                  <a:srgbClr val="FF0000"/>
                </a:solidFill>
                <a:latin typeface="Aharoni" pitchFamily="2" charset="-79"/>
                <a:cs typeface="Aharoni" pitchFamily="2" charset="-79"/>
              </a:rPr>
              <a:t>     </a:t>
            </a:r>
            <a:r>
              <a:rPr lang="en-ZA" sz="3600" dirty="0" smtClean="0">
                <a:solidFill>
                  <a:srgbClr val="FF0000"/>
                </a:solidFill>
                <a:latin typeface="Aharoni" pitchFamily="2" charset="-79"/>
                <a:cs typeface="Aharoni" pitchFamily="2" charset="-79"/>
              </a:rPr>
              <a:t>THE GOSPEL SPREAD NOT ONLY  TO INDIVIDUALS FROM ONE PERSON TO THE OTHER, BUT ALSO FROM PLACE TO PLACE; FROM JERUSALEM TO ROME, AND ANTHENS,          </a:t>
            </a:r>
          </a:p>
          <a:p>
            <a:pPr marL="514350" indent="-514350">
              <a:buNone/>
            </a:pPr>
            <a:r>
              <a:rPr lang="en-ZA" sz="2400" dirty="0" smtClean="0">
                <a:solidFill>
                  <a:srgbClr val="FF0000"/>
                </a:solidFill>
                <a:latin typeface="Aharoni" pitchFamily="2" charset="-79"/>
                <a:cs typeface="Aharoni" pitchFamily="2" charset="-79"/>
              </a:rPr>
              <a:t>       (acts1:8, 9:15)</a:t>
            </a:r>
          </a:p>
          <a:p>
            <a:pPr marL="514350" indent="-514350">
              <a:buNone/>
            </a:pPr>
            <a:r>
              <a:rPr lang="en-ZA" sz="5100" dirty="0" smtClean="0">
                <a:solidFill>
                  <a:srgbClr val="FF0000"/>
                </a:solidFill>
                <a:latin typeface="Aharoni" pitchFamily="2" charset="-79"/>
                <a:cs typeface="Aharoni" pitchFamily="2" charset="-79"/>
              </a:rPr>
              <a:t>3.QUALITATIVE AND QUANTITATIVE GROWTH- </a:t>
            </a:r>
            <a:r>
              <a:rPr lang="en-ZA" sz="3600" dirty="0" smtClean="0">
                <a:solidFill>
                  <a:srgbClr val="0070C0"/>
                </a:solidFill>
                <a:latin typeface="Aharoni" pitchFamily="2" charset="-79"/>
                <a:cs typeface="Aharoni" pitchFamily="2" charset="-79"/>
              </a:rPr>
              <a:t>COMMUNITIES THROUGH OUT THE WORLD ALSO EXPERIENCED  BOTH NUMERICAL GROWTH AND QUALITY GROWTH.</a:t>
            </a:r>
            <a:r>
              <a:rPr lang="en-ZA" sz="3300" dirty="0" smtClean="0">
                <a:solidFill>
                  <a:srgbClr val="FF0000"/>
                </a:solidFill>
                <a:latin typeface="Aharoni" pitchFamily="2" charset="-79"/>
                <a:cs typeface="Aharoni" pitchFamily="2" charset="-79"/>
              </a:rPr>
              <a:t> </a:t>
            </a:r>
            <a:r>
              <a:rPr lang="en-ZA" sz="4200" dirty="0" smtClean="0">
                <a:solidFill>
                  <a:srgbClr val="0070C0"/>
                </a:solidFill>
                <a:latin typeface="Aharoni" pitchFamily="2" charset="-79"/>
                <a:cs typeface="Aharoni" pitchFamily="2" charset="-79"/>
              </a:rPr>
              <a:t>QQGC,S-BESIDES AN INCREASE IN NUMBERS, AND IN GEOGRAPHICAL</a:t>
            </a:r>
            <a:r>
              <a:rPr lang="en-ZA" sz="2400" dirty="0" smtClean="0">
                <a:solidFill>
                  <a:srgbClr val="0070C0"/>
                </a:solidFill>
                <a:latin typeface="Aharoni" pitchFamily="2" charset="-79"/>
                <a:cs typeface="Aharoni" pitchFamily="2" charset="-79"/>
              </a:rPr>
              <a:t> </a:t>
            </a:r>
            <a:r>
              <a:rPr lang="en-ZA" sz="3600" dirty="0" smtClean="0">
                <a:solidFill>
                  <a:srgbClr val="0070C0"/>
                </a:solidFill>
                <a:latin typeface="Aharoni" pitchFamily="2" charset="-79"/>
                <a:cs typeface="Aharoni" pitchFamily="2" charset="-79"/>
              </a:rPr>
              <a:t>OUTREACH, THE NEW DEVELOPING CHRISTIAN DEFINITE DEEPENING OF SPIRITUAL LIFE, AN INCREASE IN GODLY LIVING FOLLOWED THE PREACHING OF THE GOSPEL</a:t>
            </a:r>
            <a:endParaRPr lang="en-ZA" sz="3600" dirty="0" smtClean="0">
              <a:solidFill>
                <a:srgbClr val="FF0000"/>
              </a:solidFill>
              <a:latin typeface="Aharoni" pitchFamily="2" charset="-79"/>
              <a:cs typeface="Aharoni" pitchFamily="2" charset="-79"/>
            </a:endParaRPr>
          </a:p>
          <a:p>
            <a:pPr marL="514350" indent="-514350">
              <a:buNone/>
            </a:pPr>
            <a:endParaRPr lang="en-ZA" dirty="0">
              <a:solidFill>
                <a:srgbClr val="FF0000"/>
              </a:solidFill>
              <a:latin typeface="Aharoni" pitchFamily="2" charset="-79"/>
              <a:cs typeface="Aharoni" pitchFamily="2" charset="-79"/>
            </a:endParaRPr>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4000" dirty="0" smtClean="0">
                <a:solidFill>
                  <a:schemeClr val="bg1"/>
                </a:solidFill>
                <a:latin typeface="Algerian" pitchFamily="82" charset="0"/>
              </a:rPr>
              <a:t>4.CENTRIPETAL &amp; CENTRIFUGAL GROWTH</a:t>
            </a:r>
            <a:endParaRPr lang="en-ZA" sz="4000" dirty="0">
              <a:solidFill>
                <a:schemeClr val="bg1"/>
              </a:solidFill>
              <a:latin typeface="Algerian" pitchFamily="82" charset="0"/>
            </a:endParaRPr>
          </a:p>
        </p:txBody>
      </p:sp>
      <p:sp>
        <p:nvSpPr>
          <p:cNvPr id="3" name="Content Placeholder 2"/>
          <p:cNvSpPr>
            <a:spLocks noGrp="1"/>
          </p:cNvSpPr>
          <p:nvPr>
            <p:ph idx="1"/>
          </p:nvPr>
        </p:nvSpPr>
        <p:spPr/>
        <p:txBody>
          <a:bodyPr>
            <a:normAutofit lnSpcReduction="10000"/>
          </a:bodyPr>
          <a:lstStyle/>
          <a:p>
            <a:pPr>
              <a:buFont typeface="Wingdings" pitchFamily="2" charset="2"/>
              <a:buChar char="Ø"/>
            </a:pPr>
            <a:r>
              <a:rPr lang="en-ZA" dirty="0" smtClean="0">
                <a:solidFill>
                  <a:schemeClr val="bg1"/>
                </a:solidFill>
                <a:latin typeface="Aharoni" pitchFamily="2" charset="-79"/>
                <a:cs typeface="Aharoni" pitchFamily="2" charset="-79"/>
              </a:rPr>
              <a:t>CENTRIPETAL-IS INREACH GROWTH. THE CENTRIPETAL MODEL IN TODAYS WORLD IS LETTING YOUR LIGHT SHINE.</a:t>
            </a:r>
          </a:p>
          <a:p>
            <a:pPr>
              <a:buFont typeface="Wingdings" pitchFamily="2" charset="2"/>
              <a:buChar char="Ø"/>
            </a:pPr>
            <a:r>
              <a:rPr lang="en-ZA" dirty="0" smtClean="0">
                <a:solidFill>
                  <a:schemeClr val="bg1"/>
                </a:solidFill>
                <a:latin typeface="Aharoni" pitchFamily="2" charset="-79"/>
                <a:cs typeface="Aharoni" pitchFamily="2" charset="-79"/>
              </a:rPr>
              <a:t>CENTRIFUGAL-IS OUTREACH, WHEN THE DISCIPLES BECOME REAL SOLDIERS IN GODS ARMY-THE CHURCH BECOMES MILITANT, CLOTHED IN THE GOSPEL ARMOR AND IT STARTS TO MARCH TO BATTLE.</a:t>
            </a:r>
            <a:endParaRPr lang="en-ZA" dirty="0">
              <a:solidFill>
                <a:schemeClr val="bg1"/>
              </a:solidFill>
              <a:latin typeface="Aharoni" pitchFamily="2" charset="-79"/>
              <a:cs typeface="Aharoni" pitchFamily="2" charset="-79"/>
            </a:endParaRPr>
          </a:p>
        </p:txBody>
      </p:sp>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sz="5400" dirty="0" smtClean="0">
                <a:solidFill>
                  <a:srgbClr val="002060"/>
                </a:solidFill>
                <a:latin typeface="Aharoni" pitchFamily="2" charset="-79"/>
                <a:cs typeface="Aharoni" pitchFamily="2" charset="-79"/>
              </a:rPr>
              <a:t>THE MOST RECEPTIVE TIMES</a:t>
            </a:r>
            <a:endParaRPr lang="en-ZA" sz="5400" dirty="0">
              <a:solidFill>
                <a:srgbClr val="002060"/>
              </a:solidFill>
              <a:latin typeface="Aharoni" pitchFamily="2" charset="-79"/>
              <a:cs typeface="Aharoni" pitchFamily="2" charset="-79"/>
            </a:endParaRPr>
          </a:p>
        </p:txBody>
      </p:sp>
      <p:sp>
        <p:nvSpPr>
          <p:cNvPr id="3" name="Content Placeholder 2"/>
          <p:cNvSpPr>
            <a:spLocks noGrp="1"/>
          </p:cNvSpPr>
          <p:nvPr>
            <p:ph idx="1"/>
          </p:nvPr>
        </p:nvSpPr>
        <p:spPr/>
        <p:txBody>
          <a:bodyPr>
            <a:normAutofit/>
          </a:bodyPr>
          <a:lstStyle/>
          <a:p>
            <a:r>
              <a:rPr lang="en-ZA" sz="4400" dirty="0" smtClean="0">
                <a:solidFill>
                  <a:srgbClr val="FF0000"/>
                </a:solidFill>
                <a:latin typeface="Aharoni" pitchFamily="2" charset="-79"/>
                <a:cs typeface="Aharoni" pitchFamily="2" charset="-79"/>
              </a:rPr>
              <a:t>THE GOSPEL IS WELL RECEIVED AND SOUGHT AFTER, WHEN WE ARE CONFRONTED WITH A THRETENING SITUATIONS AS IS SHOWN BELOW;</a:t>
            </a:r>
            <a:endParaRPr lang="en-ZA" sz="4400" dirty="0">
              <a:solidFill>
                <a:srgbClr val="FF0000"/>
              </a:solidFill>
              <a:latin typeface="Aharoni" pitchFamily="2" charset="-79"/>
              <a:cs typeface="Aharoni" pitchFamily="2" charset="-79"/>
            </a:endParaRPr>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sz="5400" dirty="0" smtClean="0">
                <a:solidFill>
                  <a:srgbClr val="C00000"/>
                </a:solidFill>
                <a:latin typeface="Aharoni" pitchFamily="2" charset="-79"/>
                <a:cs typeface="Aharoni" pitchFamily="2" charset="-79"/>
              </a:rPr>
              <a:t>POLITICAL/RELIGIOUS </a:t>
            </a:r>
            <a:r>
              <a:rPr lang="en-ZA" sz="5400" dirty="0" smtClean="0">
                <a:solidFill>
                  <a:srgbClr val="C00000"/>
                </a:solidFill>
                <a:latin typeface="Aharoni" pitchFamily="2" charset="-79"/>
                <a:cs typeface="Aharoni" pitchFamily="2" charset="-79"/>
              </a:rPr>
              <a:t>PERSECUTIONS-</a:t>
            </a:r>
            <a:r>
              <a:rPr lang="en-ZA" sz="5400" dirty="0" smtClean="0">
                <a:solidFill>
                  <a:srgbClr val="002060"/>
                </a:solidFill>
                <a:latin typeface="Aharoni" pitchFamily="2" charset="-79"/>
                <a:cs typeface="Aharoni" pitchFamily="2" charset="-79"/>
              </a:rPr>
              <a:t>GOD</a:t>
            </a:r>
            <a:endParaRPr lang="en-ZA" sz="5400" dirty="0">
              <a:solidFill>
                <a:srgbClr val="C00000"/>
              </a:solidFill>
              <a:latin typeface="Aharoni" pitchFamily="2" charset="-79"/>
              <a:cs typeface="Aharoni" pitchFamily="2" charset="-79"/>
            </a:endParaRPr>
          </a:p>
        </p:txBody>
      </p:sp>
      <p:pic>
        <p:nvPicPr>
          <p:cNvPr id="4" name="Picture 5" descr="10-070%_2A01"/>
          <p:cNvPicPr>
            <a:picLocks noGrp="1" noChangeAspect="1" noChangeArrowheads="1"/>
          </p:cNvPicPr>
          <p:nvPr>
            <p:ph idx="1"/>
          </p:nvPr>
        </p:nvPicPr>
        <p:blipFill>
          <a:blip r:embed="rId2"/>
          <a:srcRect/>
          <a:stretch>
            <a:fillRect/>
          </a:stretch>
        </p:blipFill>
        <p:spPr bwMode="auto">
          <a:xfrm>
            <a:off x="1" y="1428736"/>
            <a:ext cx="9144000" cy="5429264"/>
          </a:xfrm>
          <a:prstGeom prst="rect">
            <a:avLst/>
          </a:prstGeom>
          <a:noFill/>
          <a:ln w="9525">
            <a:noFill/>
            <a:miter lim="800000"/>
            <a:headEnd/>
            <a:tailEnd/>
          </a:ln>
          <a:effectLst/>
        </p:spPr>
      </p:pic>
    </p:spTree>
  </p:cSld>
  <p:clrMapOvr>
    <a:masterClrMapping/>
  </p:clrMapOvr>
  <p:transition>
    <p:comb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5400" dirty="0" smtClean="0">
                <a:solidFill>
                  <a:srgbClr val="C00000"/>
                </a:solidFill>
                <a:latin typeface="Aharoni" pitchFamily="2" charset="-79"/>
                <a:cs typeface="Aharoni" pitchFamily="2" charset="-79"/>
              </a:rPr>
              <a:t>IMPRISONMENT-</a:t>
            </a:r>
            <a:r>
              <a:rPr lang="en-ZA" sz="5400" dirty="0" smtClean="0">
                <a:solidFill>
                  <a:srgbClr val="002060"/>
                </a:solidFill>
                <a:latin typeface="Aharoni" pitchFamily="2" charset="-79"/>
                <a:cs typeface="Aharoni" pitchFamily="2" charset="-79"/>
              </a:rPr>
              <a:t>GOD</a:t>
            </a:r>
            <a:endParaRPr lang="en-ZA" sz="5400" dirty="0">
              <a:solidFill>
                <a:srgbClr val="C00000"/>
              </a:solidFill>
              <a:latin typeface="Aharoni" pitchFamily="2" charset="-79"/>
              <a:cs typeface="Aharoni" pitchFamily="2" charset="-79"/>
            </a:endParaRPr>
          </a:p>
        </p:txBody>
      </p:sp>
      <p:pic>
        <p:nvPicPr>
          <p:cNvPr id="4" name="Picture 5" descr="12-095%_2A01"/>
          <p:cNvPicPr>
            <a:picLocks noGrp="1" noChangeAspect="1" noChangeArrowheads="1"/>
          </p:cNvPicPr>
          <p:nvPr>
            <p:ph idx="1"/>
          </p:nvPr>
        </p:nvPicPr>
        <p:blipFill>
          <a:blip r:embed="rId2"/>
          <a:srcRect/>
          <a:stretch>
            <a:fillRect/>
          </a:stretch>
        </p:blipFill>
        <p:spPr bwMode="auto">
          <a:xfrm>
            <a:off x="1" y="1357298"/>
            <a:ext cx="9144000" cy="5500702"/>
          </a:xfrm>
          <a:prstGeom prst="rect">
            <a:avLst/>
          </a:prstGeom>
          <a:noFill/>
          <a:ln w="9525">
            <a:noFill/>
            <a:miter lim="800000"/>
            <a:headEnd/>
            <a:tailEnd/>
          </a:ln>
        </p:spPr>
      </p:pic>
    </p:spTree>
  </p:cSld>
  <p:clrMapOvr>
    <a:masterClrMapping/>
  </p:clrMapOvr>
  <p:transition>
    <p:diamon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6600" dirty="0" smtClean="0">
                <a:solidFill>
                  <a:srgbClr val="C00000"/>
                </a:solidFill>
                <a:latin typeface="Aharoni" pitchFamily="2" charset="-79"/>
                <a:cs typeface="Aharoni" pitchFamily="2" charset="-79"/>
              </a:rPr>
              <a:t>OPHANED-</a:t>
            </a:r>
            <a:r>
              <a:rPr lang="en-ZA" sz="6600" dirty="0" smtClean="0">
                <a:solidFill>
                  <a:srgbClr val="002060"/>
                </a:solidFill>
                <a:latin typeface="Aharoni" pitchFamily="2" charset="-79"/>
                <a:cs typeface="Aharoni" pitchFamily="2" charset="-79"/>
              </a:rPr>
              <a:t>GOD</a:t>
            </a:r>
            <a:endParaRPr lang="en-ZA" sz="6600" dirty="0">
              <a:solidFill>
                <a:srgbClr val="C00000"/>
              </a:solidFill>
              <a:latin typeface="Aharoni" pitchFamily="2" charset="-79"/>
              <a:cs typeface="Aharoni" pitchFamily="2" charset="-79"/>
            </a:endParaRPr>
          </a:p>
        </p:txBody>
      </p:sp>
      <p:pic>
        <p:nvPicPr>
          <p:cNvPr id="4" name="Picture 5" descr="07-049%_2A01"/>
          <p:cNvPicPr>
            <a:picLocks noGrp="1" noChangeAspect="1" noChangeArrowheads="1"/>
          </p:cNvPicPr>
          <p:nvPr>
            <p:ph idx="1"/>
          </p:nvPr>
        </p:nvPicPr>
        <p:blipFill>
          <a:blip r:embed="rId2"/>
          <a:srcRect/>
          <a:stretch>
            <a:fillRect/>
          </a:stretch>
        </p:blipFill>
        <p:spPr bwMode="auto">
          <a:xfrm>
            <a:off x="1" y="1428736"/>
            <a:ext cx="9144000" cy="5429264"/>
          </a:xfrm>
          <a:prstGeom prst="rect">
            <a:avLst/>
          </a:prstGeom>
          <a:noFill/>
          <a:ln w="9525">
            <a:noFill/>
            <a:miter lim="800000"/>
            <a:headEnd/>
            <a:tailEnd/>
          </a:ln>
          <a:effectLst/>
        </p:spPr>
      </p:pic>
    </p:spTree>
  </p:cSld>
  <p:clrMapOvr>
    <a:masterClrMapping/>
  </p:clrMapOvr>
  <p:transition>
    <p:wheel spokes="8"/>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sz="5400" dirty="0" smtClean="0">
                <a:solidFill>
                  <a:srgbClr val="C00000"/>
                </a:solidFill>
                <a:latin typeface="Aharoni" pitchFamily="2" charset="-79"/>
                <a:cs typeface="Aharoni" pitchFamily="2" charset="-79"/>
              </a:rPr>
              <a:t>CRITICAL </a:t>
            </a:r>
            <a:r>
              <a:rPr lang="en-ZA" sz="5400" dirty="0" smtClean="0">
                <a:solidFill>
                  <a:srgbClr val="C00000"/>
                </a:solidFill>
                <a:latin typeface="Aharoni" pitchFamily="2" charset="-79"/>
                <a:cs typeface="Aharoni" pitchFamily="2" charset="-79"/>
              </a:rPr>
              <a:t>CONDITIONS-</a:t>
            </a:r>
            <a:r>
              <a:rPr lang="en-ZA" sz="5400" dirty="0" smtClean="0">
                <a:solidFill>
                  <a:srgbClr val="002060"/>
                </a:solidFill>
                <a:latin typeface="Aharoni" pitchFamily="2" charset="-79"/>
                <a:cs typeface="Aharoni" pitchFamily="2" charset="-79"/>
              </a:rPr>
              <a:t>GOD</a:t>
            </a:r>
            <a:endParaRPr lang="en-ZA" sz="5400" dirty="0">
              <a:solidFill>
                <a:srgbClr val="C00000"/>
              </a:solidFill>
              <a:latin typeface="Aharoni" pitchFamily="2" charset="-79"/>
              <a:cs typeface="Aharoni" pitchFamily="2" charset="-79"/>
            </a:endParaRPr>
          </a:p>
        </p:txBody>
      </p:sp>
      <p:pic>
        <p:nvPicPr>
          <p:cNvPr id="4" name="Picture 5" descr="20-107%_2A01"/>
          <p:cNvPicPr>
            <a:picLocks noGrp="1" noChangeAspect="1" noChangeArrowheads="1"/>
          </p:cNvPicPr>
          <p:nvPr>
            <p:ph idx="1"/>
          </p:nvPr>
        </p:nvPicPr>
        <p:blipFill>
          <a:blip r:embed="rId2"/>
          <a:srcRect/>
          <a:stretch>
            <a:fillRect/>
          </a:stretch>
        </p:blipFill>
        <p:spPr bwMode="auto">
          <a:xfrm>
            <a:off x="1" y="1428736"/>
            <a:ext cx="9144000" cy="5429264"/>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8800" dirty="0" smtClean="0">
                <a:solidFill>
                  <a:srgbClr val="C00000"/>
                </a:solidFill>
                <a:latin typeface="Aharoni" pitchFamily="2" charset="-79"/>
                <a:cs typeface="Aharoni" pitchFamily="2" charset="-79"/>
              </a:rPr>
              <a:t>POVERTY-</a:t>
            </a:r>
            <a:r>
              <a:rPr lang="en-ZA" sz="8800" dirty="0" smtClean="0">
                <a:solidFill>
                  <a:srgbClr val="002060"/>
                </a:solidFill>
                <a:latin typeface="Aharoni" pitchFamily="2" charset="-79"/>
                <a:cs typeface="Aharoni" pitchFamily="2" charset="-79"/>
              </a:rPr>
              <a:t>GOD</a:t>
            </a:r>
            <a:endParaRPr lang="en-ZA" sz="8800" dirty="0">
              <a:solidFill>
                <a:srgbClr val="C00000"/>
              </a:solidFill>
              <a:latin typeface="Aharoni" pitchFamily="2" charset="-79"/>
              <a:cs typeface="Aharoni" pitchFamily="2" charset="-79"/>
            </a:endParaRPr>
          </a:p>
        </p:txBody>
      </p:sp>
      <p:pic>
        <p:nvPicPr>
          <p:cNvPr id="4" name="Picture 5" descr="08-005%_2A01"/>
          <p:cNvPicPr>
            <a:picLocks noGrp="1" noChangeAspect="1" noChangeArrowheads="1"/>
          </p:cNvPicPr>
          <p:nvPr>
            <p:ph idx="1"/>
          </p:nvPr>
        </p:nvPicPr>
        <p:blipFill>
          <a:blip r:embed="rId2"/>
          <a:srcRect/>
          <a:stretch>
            <a:fillRect/>
          </a:stretch>
        </p:blipFill>
        <p:spPr bwMode="auto">
          <a:xfrm>
            <a:off x="0" y="1357298"/>
            <a:ext cx="9144000" cy="5500702"/>
          </a:xfrm>
          <a:prstGeom prst="rect">
            <a:avLst/>
          </a:prstGeom>
          <a:noFill/>
          <a:ln w="9525">
            <a:noFill/>
            <a:miter lim="800000"/>
            <a:headEnd/>
            <a:tailEnd/>
          </a:ln>
          <a:effectLst/>
        </p:spPr>
      </p:pic>
    </p:spTree>
  </p:cSld>
  <p:clrMapOvr>
    <a:masterClrMapping/>
  </p:clrMapOvr>
  <p:transition>
    <p:strips dir="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8000" dirty="0" smtClean="0">
                <a:solidFill>
                  <a:srgbClr val="C00000"/>
                </a:solidFill>
                <a:latin typeface="Aharoni" pitchFamily="2" charset="-79"/>
                <a:cs typeface="Aharoni" pitchFamily="2" charset="-79"/>
              </a:rPr>
              <a:t>JOB </a:t>
            </a:r>
            <a:r>
              <a:rPr lang="en-ZA" sz="8000" dirty="0" smtClean="0">
                <a:solidFill>
                  <a:srgbClr val="C00000"/>
                </a:solidFill>
                <a:latin typeface="Aharoni" pitchFamily="2" charset="-79"/>
                <a:cs typeface="Aharoni" pitchFamily="2" charset="-79"/>
              </a:rPr>
              <a:t>LOSS-</a:t>
            </a:r>
            <a:r>
              <a:rPr lang="en-ZA" sz="8000" dirty="0" smtClean="0">
                <a:solidFill>
                  <a:srgbClr val="002060"/>
                </a:solidFill>
                <a:latin typeface="Aharoni" pitchFamily="2" charset="-79"/>
                <a:cs typeface="Aharoni" pitchFamily="2" charset="-79"/>
              </a:rPr>
              <a:t>GOD</a:t>
            </a:r>
            <a:endParaRPr lang="en-ZA" sz="8000" dirty="0">
              <a:solidFill>
                <a:srgbClr val="C00000"/>
              </a:solidFill>
              <a:latin typeface="Aharoni" pitchFamily="2" charset="-79"/>
              <a:cs typeface="Aharoni" pitchFamily="2" charset="-79"/>
            </a:endParaRPr>
          </a:p>
        </p:txBody>
      </p:sp>
      <p:pic>
        <p:nvPicPr>
          <p:cNvPr id="4" name="Picture 5" descr="12-010%_2A01"/>
          <p:cNvPicPr>
            <a:picLocks noGrp="1" noChangeAspect="1" noChangeArrowheads="1"/>
          </p:cNvPicPr>
          <p:nvPr>
            <p:ph idx="1"/>
          </p:nvPr>
        </p:nvPicPr>
        <p:blipFill>
          <a:blip r:embed="rId2"/>
          <a:srcRect/>
          <a:stretch>
            <a:fillRect/>
          </a:stretch>
        </p:blipFill>
        <p:spPr bwMode="auto">
          <a:xfrm>
            <a:off x="0" y="1357298"/>
            <a:ext cx="9144001" cy="5500702"/>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sz="5400" dirty="0" smtClean="0">
                <a:solidFill>
                  <a:srgbClr val="C00000"/>
                </a:solidFill>
                <a:latin typeface="Aharoni" pitchFamily="2" charset="-79"/>
                <a:cs typeface="Aharoni" pitchFamily="2" charset="-79"/>
              </a:rPr>
              <a:t>IN SEARCH FOR THE </a:t>
            </a:r>
            <a:r>
              <a:rPr lang="en-ZA" sz="5400" dirty="0" smtClean="0">
                <a:solidFill>
                  <a:srgbClr val="C00000"/>
                </a:solidFill>
                <a:latin typeface="Aharoni" pitchFamily="2" charset="-79"/>
                <a:cs typeface="Aharoni" pitchFamily="2" charset="-79"/>
              </a:rPr>
              <a:t>TRUTH-</a:t>
            </a:r>
            <a:r>
              <a:rPr lang="en-ZA" sz="5400" dirty="0" smtClean="0">
                <a:solidFill>
                  <a:srgbClr val="002060"/>
                </a:solidFill>
                <a:latin typeface="Aharoni" pitchFamily="2" charset="-79"/>
                <a:cs typeface="Aharoni" pitchFamily="2" charset="-79"/>
              </a:rPr>
              <a:t>GOD</a:t>
            </a:r>
            <a:endParaRPr lang="en-ZA" sz="5400" dirty="0">
              <a:solidFill>
                <a:srgbClr val="C00000"/>
              </a:solidFill>
              <a:latin typeface="Aharoni" pitchFamily="2" charset="-79"/>
              <a:cs typeface="Aharoni" pitchFamily="2" charset="-79"/>
            </a:endParaRPr>
          </a:p>
        </p:txBody>
      </p:sp>
      <p:pic>
        <p:nvPicPr>
          <p:cNvPr id="4" name="Picture 5" descr="07-101%_2A01"/>
          <p:cNvPicPr>
            <a:picLocks noGrp="1" noChangeAspect="1" noChangeArrowheads="1"/>
          </p:cNvPicPr>
          <p:nvPr>
            <p:ph idx="1"/>
          </p:nvPr>
        </p:nvPicPr>
        <p:blipFill>
          <a:blip r:embed="rId2"/>
          <a:srcRect/>
          <a:stretch>
            <a:fillRect/>
          </a:stretch>
        </p:blipFill>
        <p:spPr bwMode="auto">
          <a:xfrm>
            <a:off x="1" y="1500174"/>
            <a:ext cx="9144000" cy="5357826"/>
          </a:xfrm>
          <a:prstGeom prst="rect">
            <a:avLst/>
          </a:prstGeom>
          <a:noFill/>
          <a:ln w="9525">
            <a:noFill/>
            <a:miter lim="800000"/>
            <a:headEnd/>
            <a:tailEnd/>
          </a:ln>
          <a:effectLst/>
        </p:spPr>
      </p:pic>
    </p:spTree>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7200" dirty="0" smtClean="0">
                <a:solidFill>
                  <a:srgbClr val="FF0000"/>
                </a:solidFill>
                <a:latin typeface="Algerian" pitchFamily="82" charset="0"/>
              </a:rPr>
              <a:t>theme</a:t>
            </a:r>
            <a:endParaRPr lang="en-ZA" sz="7200" dirty="0">
              <a:solidFill>
                <a:srgbClr val="FF0000"/>
              </a:solidFill>
              <a:latin typeface="Algerian" pitchFamily="82" charset="0"/>
            </a:endParaRPr>
          </a:p>
        </p:txBody>
      </p:sp>
      <p:sp>
        <p:nvSpPr>
          <p:cNvPr id="3" name="Content Placeholder 2"/>
          <p:cNvSpPr>
            <a:spLocks noGrp="1"/>
          </p:cNvSpPr>
          <p:nvPr>
            <p:ph idx="1"/>
          </p:nvPr>
        </p:nvSpPr>
        <p:spPr/>
        <p:txBody>
          <a:bodyPr>
            <a:normAutofit fontScale="92500" lnSpcReduction="20000"/>
          </a:bodyPr>
          <a:lstStyle/>
          <a:p>
            <a:endParaRPr lang="en-ZA" dirty="0" smtClean="0"/>
          </a:p>
          <a:p>
            <a:r>
              <a:rPr lang="en-ZA" sz="7200" dirty="0" smtClean="0">
                <a:solidFill>
                  <a:srgbClr val="FF0000"/>
                </a:solidFill>
                <a:latin typeface="Aharoni" pitchFamily="2" charset="-79"/>
                <a:cs typeface="Aharoni" pitchFamily="2" charset="-79"/>
              </a:rPr>
              <a:t>THE POWER OF ONE !</a:t>
            </a:r>
          </a:p>
          <a:p>
            <a:r>
              <a:rPr lang="en-ZA" sz="7200" dirty="0" smtClean="0">
                <a:solidFill>
                  <a:srgbClr val="FF0000"/>
                </a:solidFill>
                <a:latin typeface="Aharoni" pitchFamily="2" charset="-79"/>
                <a:cs typeface="Aharoni" pitchFamily="2" charset="-79"/>
              </a:rPr>
              <a:t>ONE MEMBER ONE SOUL !</a:t>
            </a:r>
            <a:endParaRPr lang="en-ZA" sz="7200" dirty="0">
              <a:solidFill>
                <a:srgbClr val="FF0000"/>
              </a:solidFill>
              <a:latin typeface="Aharoni" pitchFamily="2" charset="-79"/>
              <a:cs typeface="Aharoni" pitchFamily="2" charset="-79"/>
            </a:endParaRPr>
          </a:p>
        </p:txBody>
      </p:sp>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6000" dirty="0" smtClean="0">
                <a:solidFill>
                  <a:srgbClr val="C00000"/>
                </a:solidFill>
                <a:latin typeface="Aharoni" pitchFamily="2" charset="-79"/>
                <a:cs typeface="Aharoni" pitchFamily="2" charset="-79"/>
              </a:rPr>
              <a:t>WAR </a:t>
            </a:r>
            <a:r>
              <a:rPr lang="en-ZA" sz="6000" dirty="0" smtClean="0">
                <a:solidFill>
                  <a:srgbClr val="C00000"/>
                </a:solidFill>
                <a:latin typeface="Aharoni" pitchFamily="2" charset="-79"/>
                <a:cs typeface="Aharoni" pitchFamily="2" charset="-79"/>
              </a:rPr>
              <a:t>CONDITIONS-</a:t>
            </a:r>
            <a:r>
              <a:rPr lang="en-ZA" sz="6000" dirty="0" smtClean="0">
                <a:solidFill>
                  <a:srgbClr val="002060"/>
                </a:solidFill>
                <a:latin typeface="Aharoni" pitchFamily="2" charset="-79"/>
                <a:cs typeface="Aharoni" pitchFamily="2" charset="-79"/>
              </a:rPr>
              <a:t>GOD</a:t>
            </a:r>
            <a:endParaRPr lang="en-ZA" sz="6000" dirty="0">
              <a:solidFill>
                <a:srgbClr val="C00000"/>
              </a:solidFill>
              <a:latin typeface="Aharoni" pitchFamily="2" charset="-79"/>
              <a:cs typeface="Aharoni" pitchFamily="2" charset="-79"/>
            </a:endParaRPr>
          </a:p>
        </p:txBody>
      </p:sp>
      <p:pic>
        <p:nvPicPr>
          <p:cNvPr id="4" name="Picture 5" descr="04-039%_2A01"/>
          <p:cNvPicPr>
            <a:picLocks noGrp="1" noChangeAspect="1" noChangeArrowheads="1"/>
          </p:cNvPicPr>
          <p:nvPr>
            <p:ph idx="1"/>
          </p:nvPr>
        </p:nvPicPr>
        <p:blipFill>
          <a:blip r:embed="rId2"/>
          <a:srcRect/>
          <a:stretch>
            <a:fillRect/>
          </a:stretch>
        </p:blipFill>
        <p:spPr bwMode="auto">
          <a:xfrm>
            <a:off x="1" y="1571612"/>
            <a:ext cx="9144000" cy="5286388"/>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sz="6000" dirty="0" smtClean="0">
                <a:solidFill>
                  <a:srgbClr val="FF0000"/>
                </a:solidFill>
                <a:latin typeface="Algerian" pitchFamily="82" charset="0"/>
              </a:rPr>
              <a:t>RUNING FROM WAR </a:t>
            </a:r>
            <a:r>
              <a:rPr lang="en-ZA" sz="6000" dirty="0" smtClean="0">
                <a:solidFill>
                  <a:srgbClr val="FF0000"/>
                </a:solidFill>
                <a:latin typeface="Algerian" pitchFamily="82" charset="0"/>
              </a:rPr>
              <a:t>ZONE-</a:t>
            </a:r>
            <a:r>
              <a:rPr lang="en-ZA" sz="6000" dirty="0" smtClean="0">
                <a:solidFill>
                  <a:srgbClr val="002060"/>
                </a:solidFill>
                <a:latin typeface="Algerian" pitchFamily="82" charset="0"/>
              </a:rPr>
              <a:t>GOD</a:t>
            </a:r>
            <a:endParaRPr lang="en-ZA" sz="6000" dirty="0">
              <a:solidFill>
                <a:srgbClr val="FF0000"/>
              </a:solidFill>
              <a:latin typeface="Algerian" pitchFamily="82" charset="0"/>
            </a:endParaRPr>
          </a:p>
        </p:txBody>
      </p:sp>
      <p:pic>
        <p:nvPicPr>
          <p:cNvPr id="4" name="Picture 5" descr="04-034%_2A01"/>
          <p:cNvPicPr>
            <a:picLocks noGrp="1" noChangeAspect="1" noChangeArrowheads="1"/>
          </p:cNvPicPr>
          <p:nvPr>
            <p:ph idx="1"/>
          </p:nvPr>
        </p:nvPicPr>
        <p:blipFill>
          <a:blip r:embed="rId2"/>
          <a:srcRect/>
          <a:stretch>
            <a:fillRect/>
          </a:stretch>
        </p:blipFill>
        <p:spPr bwMode="auto">
          <a:xfrm>
            <a:off x="0" y="1571612"/>
            <a:ext cx="9144000" cy="5286388"/>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7200" dirty="0" smtClean="0">
                <a:solidFill>
                  <a:srgbClr val="C00000"/>
                </a:solidFill>
                <a:latin typeface="Aharoni" pitchFamily="2" charset="-79"/>
                <a:cs typeface="Aharoni" pitchFamily="2" charset="-79"/>
              </a:rPr>
              <a:t>OLD </a:t>
            </a:r>
            <a:r>
              <a:rPr lang="en-ZA" sz="7200" dirty="0" smtClean="0">
                <a:solidFill>
                  <a:srgbClr val="C00000"/>
                </a:solidFill>
                <a:latin typeface="Aharoni" pitchFamily="2" charset="-79"/>
                <a:cs typeface="Aharoni" pitchFamily="2" charset="-79"/>
              </a:rPr>
              <a:t>AGE-</a:t>
            </a:r>
            <a:r>
              <a:rPr lang="en-ZA" sz="7200" dirty="0" smtClean="0">
                <a:solidFill>
                  <a:srgbClr val="002060"/>
                </a:solidFill>
                <a:latin typeface="Aharoni" pitchFamily="2" charset="-79"/>
                <a:cs typeface="Aharoni" pitchFamily="2" charset="-79"/>
              </a:rPr>
              <a:t>GOD</a:t>
            </a:r>
            <a:endParaRPr lang="en-ZA" sz="7200" dirty="0">
              <a:solidFill>
                <a:srgbClr val="C00000"/>
              </a:solidFill>
              <a:latin typeface="Aharoni" pitchFamily="2" charset="-79"/>
              <a:cs typeface="Aharoni" pitchFamily="2" charset="-79"/>
            </a:endParaRPr>
          </a:p>
        </p:txBody>
      </p:sp>
      <p:pic>
        <p:nvPicPr>
          <p:cNvPr id="4" name="Picture 5" descr="04-010%_2A01"/>
          <p:cNvPicPr>
            <a:picLocks noGrp="1" noChangeAspect="1" noChangeArrowheads="1"/>
          </p:cNvPicPr>
          <p:nvPr>
            <p:ph idx="1"/>
          </p:nvPr>
        </p:nvPicPr>
        <p:blipFill>
          <a:blip r:embed="rId2"/>
          <a:srcRect/>
          <a:stretch>
            <a:fillRect/>
          </a:stretch>
        </p:blipFill>
        <p:spPr bwMode="auto">
          <a:xfrm>
            <a:off x="1" y="1357298"/>
            <a:ext cx="9144000" cy="5500702"/>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5400" dirty="0" smtClean="0">
                <a:solidFill>
                  <a:srgbClr val="FF0000"/>
                </a:solidFill>
                <a:latin typeface="Aharoni" pitchFamily="2" charset="-79"/>
                <a:cs typeface="Aharoni" pitchFamily="2" charset="-79"/>
              </a:rPr>
              <a:t>THE PHYSICALLY </a:t>
            </a:r>
            <a:r>
              <a:rPr lang="en-ZA" sz="5400" dirty="0" smtClean="0">
                <a:solidFill>
                  <a:srgbClr val="FF0000"/>
                </a:solidFill>
                <a:latin typeface="Aharoni" pitchFamily="2" charset="-79"/>
                <a:cs typeface="Aharoni" pitchFamily="2" charset="-79"/>
              </a:rPr>
              <a:t>CHALLENGED-</a:t>
            </a:r>
            <a:r>
              <a:rPr lang="en-ZA" sz="5400" dirty="0" smtClean="0">
                <a:solidFill>
                  <a:srgbClr val="002060"/>
                </a:solidFill>
                <a:latin typeface="Aharoni" pitchFamily="2" charset="-79"/>
                <a:cs typeface="Aharoni" pitchFamily="2" charset="-79"/>
              </a:rPr>
              <a:t>GOD</a:t>
            </a:r>
            <a:endParaRPr lang="en-ZA" sz="5400" dirty="0">
              <a:solidFill>
                <a:srgbClr val="FF0000"/>
              </a:solidFill>
              <a:latin typeface="Aharoni" pitchFamily="2" charset="-79"/>
              <a:cs typeface="Aharoni" pitchFamily="2" charset="-79"/>
            </a:endParaRPr>
          </a:p>
        </p:txBody>
      </p:sp>
      <p:pic>
        <p:nvPicPr>
          <p:cNvPr id="4" name="Picture 5" descr="20-006%_2A01"/>
          <p:cNvPicPr>
            <a:picLocks noGrp="1" noChangeAspect="1" noChangeArrowheads="1"/>
          </p:cNvPicPr>
          <p:nvPr>
            <p:ph idx="1"/>
          </p:nvPr>
        </p:nvPicPr>
        <p:blipFill>
          <a:blip r:embed="rId2"/>
          <a:srcRect/>
          <a:stretch>
            <a:fillRect/>
          </a:stretch>
        </p:blipFill>
        <p:spPr bwMode="auto">
          <a:xfrm>
            <a:off x="1" y="1643050"/>
            <a:ext cx="9144000" cy="5214950"/>
          </a:xfrm>
          <a:prstGeom prst="rect">
            <a:avLst/>
          </a:prstGeom>
          <a:noFill/>
          <a:ln w="9525">
            <a:noFill/>
            <a:miter lim="800000"/>
            <a:headEnd/>
            <a:tailEnd/>
          </a:ln>
        </p:spPr>
      </p:pic>
    </p:spTree>
  </p:cSld>
  <p:clrMapOvr>
    <a:masterClrMapping/>
  </p:clrMapOvr>
  <p:transition>
    <p:circl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6000" dirty="0" smtClean="0">
                <a:solidFill>
                  <a:srgbClr val="FF0000"/>
                </a:solidFill>
                <a:latin typeface="Aharoni" pitchFamily="2" charset="-79"/>
                <a:cs typeface="Aharoni" pitchFamily="2" charset="-79"/>
              </a:rPr>
              <a:t>FAMILY </a:t>
            </a:r>
            <a:r>
              <a:rPr lang="en-ZA" sz="6000" dirty="0" smtClean="0">
                <a:solidFill>
                  <a:srgbClr val="FF0000"/>
                </a:solidFill>
                <a:latin typeface="Aharoni" pitchFamily="2" charset="-79"/>
                <a:cs typeface="Aharoni" pitchFamily="2" charset="-79"/>
              </a:rPr>
              <a:t>STRIFE-</a:t>
            </a:r>
            <a:r>
              <a:rPr lang="en-ZA" sz="6000" dirty="0" smtClean="0">
                <a:solidFill>
                  <a:srgbClr val="002060"/>
                </a:solidFill>
                <a:latin typeface="Aharoni" pitchFamily="2" charset="-79"/>
                <a:cs typeface="Aharoni" pitchFamily="2" charset="-79"/>
              </a:rPr>
              <a:t>GOD</a:t>
            </a:r>
            <a:endParaRPr lang="en-ZA" sz="6000" dirty="0">
              <a:solidFill>
                <a:srgbClr val="FF0000"/>
              </a:solidFill>
              <a:latin typeface="Aharoni" pitchFamily="2" charset="-79"/>
              <a:cs typeface="Aharoni" pitchFamily="2" charset="-79"/>
            </a:endParaRPr>
          </a:p>
        </p:txBody>
      </p:sp>
      <p:pic>
        <p:nvPicPr>
          <p:cNvPr id="4" name="Picture 5" descr="12-043%_2A01"/>
          <p:cNvPicPr>
            <a:picLocks noGrp="1" noChangeAspect="1" noChangeArrowheads="1"/>
          </p:cNvPicPr>
          <p:nvPr>
            <p:ph idx="1"/>
          </p:nvPr>
        </p:nvPicPr>
        <p:blipFill>
          <a:blip r:embed="rId2"/>
          <a:srcRect/>
          <a:stretch>
            <a:fillRect/>
          </a:stretch>
        </p:blipFill>
        <p:spPr bwMode="auto">
          <a:xfrm>
            <a:off x="1" y="1600200"/>
            <a:ext cx="9144000" cy="5257800"/>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sz="5400" dirty="0" smtClean="0">
                <a:solidFill>
                  <a:srgbClr val="FF0000"/>
                </a:solidFill>
                <a:latin typeface="Aharoni" pitchFamily="2" charset="-79"/>
                <a:cs typeface="Aharoni" pitchFamily="2" charset="-79"/>
              </a:rPr>
              <a:t>THE STRESSED &amp; </a:t>
            </a:r>
            <a:r>
              <a:rPr lang="en-ZA" sz="5400" dirty="0" smtClean="0">
                <a:solidFill>
                  <a:srgbClr val="FF0000"/>
                </a:solidFill>
                <a:latin typeface="Aharoni" pitchFamily="2" charset="-79"/>
                <a:cs typeface="Aharoni" pitchFamily="2" charset="-79"/>
              </a:rPr>
              <a:t>AFRAID-</a:t>
            </a:r>
            <a:r>
              <a:rPr lang="en-ZA" sz="5400" dirty="0" smtClean="0">
                <a:solidFill>
                  <a:srgbClr val="002060"/>
                </a:solidFill>
                <a:latin typeface="Aharoni" pitchFamily="2" charset="-79"/>
                <a:cs typeface="Aharoni" pitchFamily="2" charset="-79"/>
              </a:rPr>
              <a:t>GOD</a:t>
            </a:r>
            <a:endParaRPr lang="en-ZA" sz="5400" dirty="0">
              <a:solidFill>
                <a:srgbClr val="FF0000"/>
              </a:solidFill>
              <a:latin typeface="Aharoni" pitchFamily="2" charset="-79"/>
              <a:cs typeface="Aharoni" pitchFamily="2" charset="-79"/>
            </a:endParaRPr>
          </a:p>
        </p:txBody>
      </p:sp>
      <p:pic>
        <p:nvPicPr>
          <p:cNvPr id="4" name="Picture 5" descr="24-041%_2A01"/>
          <p:cNvPicPr>
            <a:picLocks noGrp="1" noChangeAspect="1" noChangeArrowheads="1"/>
          </p:cNvPicPr>
          <p:nvPr>
            <p:ph idx="1"/>
          </p:nvPr>
        </p:nvPicPr>
        <p:blipFill>
          <a:blip r:embed="rId2"/>
          <a:srcRect/>
          <a:stretch>
            <a:fillRect/>
          </a:stretch>
        </p:blipFill>
        <p:spPr bwMode="auto">
          <a:xfrm>
            <a:off x="1" y="1428736"/>
            <a:ext cx="9144000" cy="5429264"/>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ZA" sz="6000" dirty="0" smtClean="0">
                <a:solidFill>
                  <a:srgbClr val="C00000"/>
                </a:solidFill>
                <a:latin typeface="Aharoni" pitchFamily="2" charset="-79"/>
                <a:cs typeface="Aharoni" pitchFamily="2" charset="-79"/>
              </a:rPr>
              <a:t>SICKNESS-</a:t>
            </a:r>
            <a:r>
              <a:rPr lang="en-ZA" sz="6000" dirty="0" smtClean="0">
                <a:solidFill>
                  <a:srgbClr val="002060"/>
                </a:solidFill>
                <a:latin typeface="Aharoni" pitchFamily="2" charset="-79"/>
                <a:cs typeface="Aharoni" pitchFamily="2" charset="-79"/>
              </a:rPr>
              <a:t>GOD</a:t>
            </a:r>
            <a:endParaRPr lang="en-ZA" sz="6000" dirty="0">
              <a:solidFill>
                <a:srgbClr val="C00000"/>
              </a:solidFill>
              <a:latin typeface="Aharoni" pitchFamily="2" charset="-79"/>
              <a:cs typeface="Aharoni" pitchFamily="2" charset="-79"/>
            </a:endParaRPr>
          </a:p>
        </p:txBody>
      </p:sp>
      <p:pic>
        <p:nvPicPr>
          <p:cNvPr id="10" name="Picture 2" descr="15-122"/>
          <p:cNvPicPr>
            <a:picLocks noGrp="1" noChangeAspect="1" noChangeArrowheads="1"/>
          </p:cNvPicPr>
          <p:nvPr>
            <p:ph idx="1"/>
          </p:nvPr>
        </p:nvPicPr>
        <p:blipFill>
          <a:blip r:embed="rId2"/>
          <a:srcRect/>
          <a:stretch>
            <a:fillRect/>
          </a:stretch>
        </p:blipFill>
        <p:spPr bwMode="auto">
          <a:xfrm>
            <a:off x="0" y="1285860"/>
            <a:ext cx="9144001" cy="5572140"/>
          </a:xfrm>
          <a:prstGeom prst="rect">
            <a:avLst/>
          </a:prstGeom>
          <a:noFill/>
          <a:ln w="9525">
            <a:noFill/>
            <a:miter lim="800000"/>
            <a:headEnd/>
            <a:tailEnd/>
          </a:ln>
          <a:effectLst/>
        </p:spPr>
      </p:pic>
    </p:spTree>
  </p:cSld>
  <p:clrMapOvr>
    <a:masterClrMapping/>
  </p:clrMapOvr>
  <p:transition>
    <p:wipe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sz="5400" dirty="0" smtClean="0">
                <a:solidFill>
                  <a:srgbClr val="C00000"/>
                </a:solidFill>
                <a:latin typeface="Aharoni" pitchFamily="2" charset="-79"/>
                <a:cs typeface="Aharoni" pitchFamily="2" charset="-79"/>
              </a:rPr>
              <a:t>EVIL SPPRITS </a:t>
            </a:r>
            <a:r>
              <a:rPr lang="en-ZA" sz="5400" dirty="0" smtClean="0">
                <a:solidFill>
                  <a:srgbClr val="C00000"/>
                </a:solidFill>
                <a:latin typeface="Aharoni" pitchFamily="2" charset="-79"/>
                <a:cs typeface="Aharoni" pitchFamily="2" charset="-79"/>
              </a:rPr>
              <a:t>TORMENT-</a:t>
            </a:r>
            <a:r>
              <a:rPr lang="en-ZA" sz="5400" dirty="0" smtClean="0">
                <a:solidFill>
                  <a:srgbClr val="002060"/>
                </a:solidFill>
                <a:latin typeface="Aharoni" pitchFamily="2" charset="-79"/>
                <a:cs typeface="Aharoni" pitchFamily="2" charset="-79"/>
              </a:rPr>
              <a:t>GOD</a:t>
            </a:r>
            <a:endParaRPr lang="en-ZA" sz="5400" dirty="0">
              <a:solidFill>
                <a:srgbClr val="C00000"/>
              </a:solidFill>
              <a:latin typeface="Aharoni" pitchFamily="2" charset="-79"/>
              <a:cs typeface="Aharoni" pitchFamily="2" charset="-79"/>
            </a:endParaRPr>
          </a:p>
        </p:txBody>
      </p:sp>
      <p:pic>
        <p:nvPicPr>
          <p:cNvPr id="4" name="Picture 5" descr="24-046%_2A01"/>
          <p:cNvPicPr>
            <a:picLocks noGrp="1" noChangeAspect="1" noChangeArrowheads="1"/>
          </p:cNvPicPr>
          <p:nvPr>
            <p:ph idx="1"/>
          </p:nvPr>
        </p:nvPicPr>
        <p:blipFill>
          <a:blip r:embed="rId2"/>
          <a:srcRect/>
          <a:stretch>
            <a:fillRect/>
          </a:stretch>
        </p:blipFill>
        <p:spPr bwMode="auto">
          <a:xfrm>
            <a:off x="1" y="1428736"/>
            <a:ext cx="9144000" cy="5429264"/>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ZA" sz="4800" dirty="0" smtClean="0">
                <a:solidFill>
                  <a:srgbClr val="C00000"/>
                </a:solidFill>
                <a:latin typeface="Aharoni" pitchFamily="2" charset="-79"/>
                <a:cs typeface="Aharoni" pitchFamily="2" charset="-79"/>
              </a:rPr>
              <a:t>PEOPLE </a:t>
            </a:r>
            <a:r>
              <a:rPr lang="en-ZA" sz="4800" dirty="0" smtClean="0">
                <a:solidFill>
                  <a:srgbClr val="C00000"/>
                </a:solidFill>
                <a:latin typeface="Aharoni" pitchFamily="2" charset="-79"/>
                <a:cs typeface="Aharoni" pitchFamily="2" charset="-79"/>
              </a:rPr>
              <a:t>RELOCATING-</a:t>
            </a:r>
            <a:r>
              <a:rPr lang="en-ZA" sz="4800" dirty="0" smtClean="0">
                <a:solidFill>
                  <a:srgbClr val="002060"/>
                </a:solidFill>
                <a:latin typeface="Aharoni" pitchFamily="2" charset="-79"/>
                <a:cs typeface="Aharoni" pitchFamily="2" charset="-79"/>
              </a:rPr>
              <a:t>GOD</a:t>
            </a:r>
            <a:endParaRPr lang="en-ZA" sz="4800" dirty="0">
              <a:solidFill>
                <a:srgbClr val="C00000"/>
              </a:solidFill>
              <a:latin typeface="Aharoni" pitchFamily="2" charset="-79"/>
              <a:cs typeface="Aharoni" pitchFamily="2" charset="-79"/>
            </a:endParaRPr>
          </a:p>
        </p:txBody>
      </p:sp>
      <p:pic>
        <p:nvPicPr>
          <p:cNvPr id="7" name="Picture 5" descr="12-121%_2A01"/>
          <p:cNvPicPr>
            <a:picLocks noGrp="1" noChangeAspect="1" noChangeArrowheads="1"/>
          </p:cNvPicPr>
          <p:nvPr>
            <p:ph sz="half" idx="1"/>
          </p:nvPr>
        </p:nvPicPr>
        <p:blipFill>
          <a:blip r:embed="rId2"/>
          <a:srcRect/>
          <a:stretch>
            <a:fillRect/>
          </a:stretch>
        </p:blipFill>
        <p:spPr bwMode="auto">
          <a:xfrm>
            <a:off x="0" y="1428736"/>
            <a:ext cx="4495800" cy="5214974"/>
          </a:xfrm>
          <a:prstGeom prst="rect">
            <a:avLst/>
          </a:prstGeom>
          <a:noFill/>
          <a:ln w="9525">
            <a:noFill/>
            <a:miter lim="800000"/>
            <a:headEnd/>
            <a:tailEnd/>
          </a:ln>
        </p:spPr>
      </p:pic>
      <p:pic>
        <p:nvPicPr>
          <p:cNvPr id="8" name="Picture 5" descr="12-122%_2A01"/>
          <p:cNvPicPr>
            <a:picLocks noGrp="1" noChangeAspect="1" noChangeArrowheads="1"/>
          </p:cNvPicPr>
          <p:nvPr>
            <p:ph sz="half" idx="2"/>
          </p:nvPr>
        </p:nvPicPr>
        <p:blipFill>
          <a:blip r:embed="rId3"/>
          <a:srcRect/>
          <a:stretch>
            <a:fillRect/>
          </a:stretch>
        </p:blipFill>
        <p:spPr bwMode="auto">
          <a:xfrm>
            <a:off x="4648200" y="1428736"/>
            <a:ext cx="4038600" cy="5429264"/>
          </a:xfrm>
          <a:prstGeom prst="rect">
            <a:avLst/>
          </a:prstGeom>
          <a:noFill/>
          <a:ln w="9525">
            <a:noFill/>
            <a:miter lim="800000"/>
            <a:headEnd/>
            <a:tailEnd/>
          </a:ln>
        </p:spPr>
      </p:pic>
    </p:spTree>
  </p:cSld>
  <p:clrMapOvr>
    <a:masterClrMapping/>
  </p:clrMapOvr>
  <p:transition>
    <p:split orient="vert" dir="in"/>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ZA" sz="6000" dirty="0" smtClean="0">
                <a:solidFill>
                  <a:srgbClr val="C00000"/>
                </a:solidFill>
                <a:latin typeface="Aharoni" pitchFamily="2" charset="-79"/>
                <a:cs typeface="Aharoni" pitchFamily="2" charset="-79"/>
              </a:rPr>
              <a:t>DEATH OF A LOVED </a:t>
            </a:r>
            <a:r>
              <a:rPr lang="en-ZA" sz="6000" dirty="0" smtClean="0">
                <a:solidFill>
                  <a:srgbClr val="C00000"/>
                </a:solidFill>
                <a:latin typeface="Aharoni" pitchFamily="2" charset="-79"/>
                <a:cs typeface="Aharoni" pitchFamily="2" charset="-79"/>
              </a:rPr>
              <a:t>ONE-</a:t>
            </a:r>
            <a:r>
              <a:rPr lang="en-ZA" sz="6000" dirty="0" smtClean="0">
                <a:solidFill>
                  <a:srgbClr val="002060"/>
                </a:solidFill>
                <a:latin typeface="Aharoni" pitchFamily="2" charset="-79"/>
                <a:cs typeface="Aharoni" pitchFamily="2" charset="-79"/>
              </a:rPr>
              <a:t>GOD</a:t>
            </a:r>
            <a:endParaRPr lang="en-ZA" sz="6000" dirty="0">
              <a:solidFill>
                <a:srgbClr val="C00000"/>
              </a:solidFill>
              <a:latin typeface="Aharoni" pitchFamily="2" charset="-79"/>
              <a:cs typeface="Aharoni" pitchFamily="2" charset="-79"/>
            </a:endParaRPr>
          </a:p>
        </p:txBody>
      </p:sp>
      <p:pic>
        <p:nvPicPr>
          <p:cNvPr id="10" name="Picture 2" descr="13-071"/>
          <p:cNvPicPr>
            <a:picLocks noGrp="1" noChangeAspect="1" noChangeArrowheads="1"/>
          </p:cNvPicPr>
          <p:nvPr>
            <p:ph idx="1"/>
          </p:nvPr>
        </p:nvPicPr>
        <p:blipFill>
          <a:blip r:embed="rId2"/>
          <a:srcRect/>
          <a:stretch>
            <a:fillRect/>
          </a:stretch>
        </p:blipFill>
        <p:spPr bwMode="auto">
          <a:xfrm>
            <a:off x="0" y="1428736"/>
            <a:ext cx="9144001" cy="5429264"/>
          </a:xfrm>
          <a:prstGeom prst="rect">
            <a:avLst/>
          </a:prstGeom>
          <a:noFill/>
          <a:ln w="9525">
            <a:noFill/>
            <a:miter lim="800000"/>
            <a:headEnd/>
            <a:tailEnd/>
          </a:ln>
          <a:effectLst/>
        </p:spPr>
      </p:pic>
    </p:spTree>
  </p:cSld>
  <p:clrMapOvr>
    <a:masterClrMapping/>
  </p:clrMapOvr>
  <p:transition>
    <p:plus/>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6600" dirty="0" smtClean="0">
                <a:solidFill>
                  <a:srgbClr val="FF0000"/>
                </a:solidFill>
                <a:latin typeface="Algerian" pitchFamily="82" charset="0"/>
              </a:rPr>
              <a:t>ACTS 17:6</a:t>
            </a:r>
            <a:endParaRPr lang="en-ZA" sz="6600" dirty="0">
              <a:solidFill>
                <a:srgbClr val="FF0000"/>
              </a:solidFill>
              <a:latin typeface="Algerian" pitchFamily="82" charset="0"/>
            </a:endParaRPr>
          </a:p>
        </p:txBody>
      </p:sp>
      <p:sp>
        <p:nvSpPr>
          <p:cNvPr id="3" name="Content Placeholder 2"/>
          <p:cNvSpPr>
            <a:spLocks noGrp="1"/>
          </p:cNvSpPr>
          <p:nvPr>
            <p:ph idx="1"/>
          </p:nvPr>
        </p:nvSpPr>
        <p:spPr/>
        <p:txBody>
          <a:bodyPr>
            <a:normAutofit fontScale="92500" lnSpcReduction="10000"/>
          </a:bodyPr>
          <a:lstStyle/>
          <a:p>
            <a:r>
              <a:rPr lang="en-ZA" sz="4400" dirty="0" smtClean="0">
                <a:solidFill>
                  <a:srgbClr val="FF0000"/>
                </a:solidFill>
              </a:rPr>
              <a:t>“ </a:t>
            </a:r>
            <a:r>
              <a:rPr lang="en-ZA" sz="4400" dirty="0" smtClean="0">
                <a:solidFill>
                  <a:srgbClr val="FF0000"/>
                </a:solidFill>
                <a:latin typeface="Aharoni" pitchFamily="2" charset="-79"/>
                <a:cs typeface="Aharoni" pitchFamily="2" charset="-79"/>
              </a:rPr>
              <a:t>THESE PEOPLE WHO HAVE BEEN TURNING THE WORLD UPSIDE DOWN HAVE COME HERE ALSO”</a:t>
            </a:r>
          </a:p>
          <a:p>
            <a:pPr>
              <a:buFont typeface="Wingdings" pitchFamily="2" charset="2"/>
              <a:buChar char="Ø"/>
            </a:pPr>
            <a:r>
              <a:rPr lang="en-ZA" sz="4400" dirty="0" smtClean="0">
                <a:solidFill>
                  <a:srgbClr val="FF0000"/>
                </a:solidFill>
                <a:latin typeface="Aharoni" pitchFamily="2" charset="-79"/>
                <a:cs typeface="Aharoni" pitchFamily="2" charset="-79"/>
              </a:rPr>
              <a:t>WHAT WAS THE SECRET?</a:t>
            </a:r>
          </a:p>
          <a:p>
            <a:pPr>
              <a:buFont typeface="Wingdings" pitchFamily="2" charset="2"/>
              <a:buChar char="Ø"/>
            </a:pPr>
            <a:r>
              <a:rPr lang="en-ZA" sz="4400" dirty="0" smtClean="0">
                <a:solidFill>
                  <a:srgbClr val="FF0000"/>
                </a:solidFill>
                <a:latin typeface="Aharoni" pitchFamily="2" charset="-79"/>
                <a:cs typeface="Aharoni" pitchFamily="2" charset="-79"/>
              </a:rPr>
              <a:t>HOW DID THEY DO IT?</a:t>
            </a:r>
          </a:p>
          <a:p>
            <a:pPr>
              <a:buFont typeface="Wingdings" pitchFamily="2" charset="2"/>
              <a:buChar char="Ø"/>
            </a:pPr>
            <a:r>
              <a:rPr lang="en-ZA" sz="4400" dirty="0" smtClean="0">
                <a:solidFill>
                  <a:srgbClr val="FF0000"/>
                </a:solidFill>
                <a:latin typeface="Aharoni" pitchFamily="2" charset="-79"/>
                <a:cs typeface="Aharoni" pitchFamily="2" charset="-79"/>
              </a:rPr>
              <a:t>WHAT IS THE DIFFERENCE?</a:t>
            </a:r>
            <a:endParaRPr lang="en-ZA" sz="4400" dirty="0">
              <a:solidFill>
                <a:srgbClr val="FF0000"/>
              </a:solidFill>
            </a:endParaRPr>
          </a:p>
        </p:txBody>
      </p:sp>
    </p:spTree>
  </p:cSld>
  <p:clrMapOvr>
    <a:masterClrMapping/>
  </p:clrMapOvr>
  <p:transition>
    <p:wheel spokes="8"/>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sz="5400" dirty="0" smtClean="0">
                <a:solidFill>
                  <a:srgbClr val="C00000"/>
                </a:solidFill>
                <a:latin typeface="Algerian" pitchFamily="82" charset="0"/>
              </a:rPr>
              <a:t>Methods of personal evangelism</a:t>
            </a:r>
            <a:endParaRPr lang="en-ZA" sz="5400" dirty="0">
              <a:solidFill>
                <a:srgbClr val="C00000"/>
              </a:solidFill>
              <a:latin typeface="Algerian" pitchFamily="82" charset="0"/>
            </a:endParaRPr>
          </a:p>
        </p:txBody>
      </p:sp>
      <p:sp>
        <p:nvSpPr>
          <p:cNvPr id="3" name="Content Placeholder 2"/>
          <p:cNvSpPr>
            <a:spLocks noGrp="1"/>
          </p:cNvSpPr>
          <p:nvPr>
            <p:ph idx="1"/>
          </p:nvPr>
        </p:nvSpPr>
        <p:spPr/>
        <p:txBody>
          <a:bodyPr/>
          <a:lstStyle/>
          <a:p>
            <a:pPr marL="514350" indent="-514350">
              <a:buFont typeface="+mj-lt"/>
              <a:buAutoNum type="arabicPeriod"/>
            </a:pPr>
            <a:r>
              <a:rPr lang="en-ZA" dirty="0" smtClean="0">
                <a:latin typeface="Aharoni" pitchFamily="2" charset="-79"/>
                <a:cs typeface="Aharoni" pitchFamily="2" charset="-79"/>
              </a:rPr>
              <a:t>FRIENDSHIP </a:t>
            </a:r>
            <a:r>
              <a:rPr lang="en-ZA" dirty="0" err="1" smtClean="0">
                <a:latin typeface="Aharoni" pitchFamily="2" charset="-79"/>
                <a:cs typeface="Aharoni" pitchFamily="2" charset="-79"/>
              </a:rPr>
              <a:t>EVANGELISM,ie</a:t>
            </a:r>
            <a:endParaRPr lang="en-ZA" dirty="0" smtClean="0">
              <a:latin typeface="Aharoni" pitchFamily="2" charset="-79"/>
              <a:cs typeface="Aharoni" pitchFamily="2" charset="-79"/>
            </a:endParaRPr>
          </a:p>
          <a:p>
            <a:pPr marL="514350" indent="-514350">
              <a:buFont typeface="Wingdings" pitchFamily="2" charset="2"/>
              <a:buChar char="Ø"/>
            </a:pPr>
            <a:r>
              <a:rPr lang="en-ZA" sz="2400" b="1" dirty="0" smtClean="0"/>
              <a:t>JESUS WITH LAZARUS-JOHN11:1,35,36</a:t>
            </a:r>
          </a:p>
          <a:p>
            <a:pPr marL="514350" indent="-514350">
              <a:buFont typeface="Wingdings" pitchFamily="2" charset="2"/>
              <a:buChar char="Ø"/>
            </a:pPr>
            <a:r>
              <a:rPr lang="en-ZA" sz="2400" b="1" dirty="0" smtClean="0"/>
              <a:t>JESUS WITH A WOMAN AT THE WELL-JOHN4:4-6- WATER USED AS ENTERING WAGE.</a:t>
            </a:r>
          </a:p>
          <a:p>
            <a:pPr marL="514350" indent="-514350">
              <a:buAutoNum type="arabicPeriod" startAt="2"/>
            </a:pPr>
            <a:r>
              <a:rPr lang="en-ZA" b="1" dirty="0" smtClean="0"/>
              <a:t>THE OIKOS PRINCIPLE</a:t>
            </a:r>
            <a:r>
              <a:rPr lang="en-ZA" b="1" dirty="0" smtClean="0"/>
              <a:t>;</a:t>
            </a:r>
          </a:p>
          <a:p>
            <a:pPr marL="514350" indent="-514350">
              <a:buFont typeface="Wingdings" pitchFamily="2" charset="2"/>
              <a:buChar char="v"/>
            </a:pPr>
            <a:r>
              <a:rPr lang="en-ZA" b="1" dirty="0" smtClean="0"/>
              <a:t>OIKOS MEANS A HOUSE HOLD</a:t>
            </a:r>
            <a:endParaRPr lang="en-ZA" b="1" dirty="0" smtClean="0"/>
          </a:p>
          <a:p>
            <a:pPr marL="514350" indent="-514350">
              <a:buFont typeface="Wingdings" pitchFamily="2" charset="2"/>
              <a:buChar char="Ø"/>
            </a:pPr>
            <a:r>
              <a:rPr lang="en-ZA" sz="2400" b="1" dirty="0" smtClean="0"/>
              <a:t> THE FAMILY MEMBERS,AND FRIENDS IS YOUR JERUSALEM,</a:t>
            </a:r>
          </a:p>
          <a:p>
            <a:pPr marL="514350" indent="-514350">
              <a:buFont typeface="Wingdings" pitchFamily="2" charset="2"/>
              <a:buChar char="Ø"/>
            </a:pPr>
            <a:r>
              <a:rPr lang="en-ZA" sz="2400" b="1" dirty="0" smtClean="0"/>
              <a:t>THE NEIGBORS- IS YOUR JUDEA</a:t>
            </a:r>
          </a:p>
          <a:p>
            <a:pPr marL="514350" indent="-514350">
              <a:buFont typeface="Wingdings" pitchFamily="2" charset="2"/>
              <a:buChar char="Ø"/>
            </a:pPr>
            <a:r>
              <a:rPr lang="en-ZA" sz="2400" b="1" dirty="0" smtClean="0"/>
              <a:t>THE  WORK MATES, AND FRIENDS, IS YOUR SAMARIA</a:t>
            </a:r>
          </a:p>
          <a:p>
            <a:pPr marL="514350" indent="-514350">
              <a:buFont typeface="Wingdings" pitchFamily="2" charset="2"/>
              <a:buChar char="Ø"/>
            </a:pPr>
            <a:endParaRPr lang="en-ZA" sz="2400" b="1" dirty="0"/>
          </a:p>
        </p:txBody>
      </p:sp>
    </p:spTree>
  </p:cSld>
  <p:clrMapOvr>
    <a:masterClrMapping/>
  </p:clrMapOvr>
  <p:transition>
    <p:diamon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sz="5400" dirty="0" smtClean="0">
                <a:solidFill>
                  <a:srgbClr val="FF0000"/>
                </a:solidFill>
                <a:latin typeface="Aharoni" pitchFamily="2" charset="-79"/>
                <a:cs typeface="Aharoni" pitchFamily="2" charset="-79"/>
              </a:rPr>
              <a:t>THE SMALL GROUPS MINISTRY</a:t>
            </a:r>
            <a:endParaRPr lang="en-ZA" sz="5400" dirty="0">
              <a:solidFill>
                <a:srgbClr val="FF0000"/>
              </a:solidFill>
              <a:latin typeface="Aharoni" pitchFamily="2" charset="-79"/>
              <a:cs typeface="Aharoni" pitchFamily="2" charset="-79"/>
            </a:endParaRPr>
          </a:p>
        </p:txBody>
      </p:sp>
      <p:sp>
        <p:nvSpPr>
          <p:cNvPr id="3" name="Content Placeholder 2"/>
          <p:cNvSpPr>
            <a:spLocks noGrp="1"/>
          </p:cNvSpPr>
          <p:nvPr>
            <p:ph idx="1"/>
          </p:nvPr>
        </p:nvSpPr>
        <p:spPr/>
        <p:txBody>
          <a:bodyPr>
            <a:normAutofit fontScale="92500" lnSpcReduction="20000"/>
          </a:bodyPr>
          <a:lstStyle/>
          <a:p>
            <a:pPr>
              <a:buFont typeface="Wingdings" pitchFamily="2" charset="2"/>
              <a:buChar char="Ø"/>
            </a:pPr>
            <a:r>
              <a:rPr lang="en-ZA" dirty="0" smtClean="0">
                <a:solidFill>
                  <a:srgbClr val="FF0000"/>
                </a:solidFill>
                <a:latin typeface="Aharoni" pitchFamily="2" charset="-79"/>
                <a:cs typeface="Aharoni" pitchFamily="2" charset="-79"/>
              </a:rPr>
              <a:t>WHY EVERY CHURCH NEEDS SMALL GROUPS</a:t>
            </a:r>
          </a:p>
          <a:p>
            <a:pPr>
              <a:buFont typeface="Wingdings" pitchFamily="2" charset="2"/>
              <a:buChar char="Ø"/>
            </a:pPr>
            <a:r>
              <a:rPr lang="en-ZA" dirty="0" smtClean="0">
                <a:solidFill>
                  <a:srgbClr val="002060"/>
                </a:solidFill>
                <a:latin typeface="Aharoni" pitchFamily="2" charset="-79"/>
                <a:cs typeface="Aharoni" pitchFamily="2" charset="-79"/>
              </a:rPr>
              <a:t>DEFINATION-</a:t>
            </a:r>
            <a:r>
              <a:rPr lang="en-ZA" dirty="0" smtClean="0">
                <a:solidFill>
                  <a:srgbClr val="C00000"/>
                </a:solidFill>
                <a:latin typeface="Aharoni" pitchFamily="2" charset="-79"/>
                <a:cs typeface="Aharoni" pitchFamily="2" charset="-79"/>
              </a:rPr>
              <a:t>A SMALL GROUP IS A SMALL NUMBER OF INDIVIDUALS, MEETING TOGETHER ON A REGULAR BASIS,STUDYING THE SCRIPTURES FOR THEMSELVES, CONSTANLY UP LIFTING JESUS, STRENGTHENING, AND ENCOURAGING, </a:t>
            </a:r>
            <a:r>
              <a:rPr lang="en-ZA" dirty="0" smtClean="0">
                <a:solidFill>
                  <a:srgbClr val="C00000"/>
                </a:solidFill>
                <a:latin typeface="Aharoni" pitchFamily="2" charset="-79"/>
                <a:cs typeface="Aharoni" pitchFamily="2" charset="-79"/>
              </a:rPr>
              <a:t> </a:t>
            </a:r>
            <a:r>
              <a:rPr lang="en-ZA" dirty="0" smtClean="0">
                <a:solidFill>
                  <a:srgbClr val="C00000"/>
                </a:solidFill>
                <a:latin typeface="Aharoni" pitchFamily="2" charset="-79"/>
                <a:cs typeface="Aharoni" pitchFamily="2" charset="-79"/>
              </a:rPr>
              <a:t>                                                                                                                </a:t>
            </a:r>
            <a:r>
              <a:rPr lang="en-ZA" dirty="0" smtClean="0">
                <a:solidFill>
                  <a:srgbClr val="C00000"/>
                </a:solidFill>
                <a:latin typeface="Aharoni" pitchFamily="2" charset="-79"/>
                <a:cs typeface="Aharoni" pitchFamily="2" charset="-79"/>
              </a:rPr>
              <a:t> </a:t>
            </a:r>
            <a:r>
              <a:rPr lang="en-ZA" dirty="0" smtClean="0">
                <a:solidFill>
                  <a:srgbClr val="C00000"/>
                </a:solidFill>
                <a:latin typeface="Aharoni" pitchFamily="2" charset="-79"/>
                <a:cs typeface="Aharoni" pitchFamily="2" charset="-79"/>
              </a:rPr>
              <a:t>ONE ANOTHR, AND ASKING NEGHBORS TO JOIN THEM.</a:t>
            </a:r>
            <a:endParaRPr lang="en-ZA" dirty="0">
              <a:solidFill>
                <a:srgbClr val="002060"/>
              </a:solidFill>
              <a:latin typeface="Aharoni" pitchFamily="2" charset="-79"/>
              <a:cs typeface="Aharoni" pitchFamily="2" charset="-79"/>
            </a:endParaRPr>
          </a:p>
        </p:txBody>
      </p:sp>
    </p:spTree>
  </p:cSld>
  <p:clrMapOvr>
    <a:masterClrMapping/>
  </p:clrMapOvr>
  <p:transition>
    <p:split dir="in"/>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sz="5400" dirty="0" smtClean="0">
                <a:solidFill>
                  <a:srgbClr val="002060"/>
                </a:solidFill>
                <a:latin typeface="Aharoni" pitchFamily="2" charset="-79"/>
                <a:cs typeface="Aharoni" pitchFamily="2" charset="-79"/>
              </a:rPr>
              <a:t>THE BIG DEAL ABOUT SMALL GROUPS</a:t>
            </a:r>
            <a:endParaRPr lang="en-ZA" sz="5400" dirty="0">
              <a:solidFill>
                <a:srgbClr val="002060"/>
              </a:solidFill>
              <a:latin typeface="Aharoni" pitchFamily="2" charset="-79"/>
              <a:cs typeface="Aharoni" pitchFamily="2" charset="-79"/>
            </a:endParaRPr>
          </a:p>
        </p:txBody>
      </p:sp>
      <p:sp>
        <p:nvSpPr>
          <p:cNvPr id="3" name="Content Placeholder 2"/>
          <p:cNvSpPr>
            <a:spLocks noGrp="1"/>
          </p:cNvSpPr>
          <p:nvPr>
            <p:ph idx="1"/>
          </p:nvPr>
        </p:nvSpPr>
        <p:spPr/>
        <p:txBody>
          <a:bodyPr>
            <a:normAutofit fontScale="85000" lnSpcReduction="20000"/>
          </a:bodyPr>
          <a:lstStyle/>
          <a:p>
            <a:pPr marL="514350" indent="-514350">
              <a:buFont typeface="+mj-lt"/>
              <a:buAutoNum type="arabicPeriod"/>
            </a:pPr>
            <a:r>
              <a:rPr lang="en-ZA" dirty="0" smtClean="0">
                <a:solidFill>
                  <a:srgbClr val="002060"/>
                </a:solidFill>
                <a:latin typeface="Aharoni" pitchFamily="2" charset="-79"/>
                <a:cs typeface="Aharoni" pitchFamily="2" charset="-79"/>
              </a:rPr>
              <a:t>SMALL GROUPS MAKES A CLOSE FAMILY</a:t>
            </a:r>
          </a:p>
          <a:p>
            <a:pPr marL="514350" indent="-514350">
              <a:buFont typeface="+mj-lt"/>
              <a:buAutoNum type="arabicPeriod"/>
            </a:pPr>
            <a:r>
              <a:rPr lang="en-ZA" dirty="0" smtClean="0">
                <a:solidFill>
                  <a:srgbClr val="002060"/>
                </a:solidFill>
                <a:latin typeface="Aharoni" pitchFamily="2" charset="-79"/>
                <a:cs typeface="Aharoni" pitchFamily="2" charset="-79"/>
              </a:rPr>
              <a:t>THERE IS GROWTH IN PERSONAL PRAYER LIFE</a:t>
            </a:r>
          </a:p>
          <a:p>
            <a:pPr marL="514350" indent="-514350">
              <a:buFont typeface="+mj-lt"/>
              <a:buAutoNum type="arabicPeriod"/>
            </a:pPr>
            <a:r>
              <a:rPr lang="en-ZA" dirty="0" smtClean="0">
                <a:solidFill>
                  <a:srgbClr val="002060"/>
                </a:solidFill>
                <a:latin typeface="Aharoni" pitchFamily="2" charset="-79"/>
                <a:cs typeface="Aharoni" pitchFamily="2" charset="-79"/>
              </a:rPr>
              <a:t>YOU EXPERIENCE SPIRITUAL GROWTH</a:t>
            </a:r>
          </a:p>
          <a:p>
            <a:pPr marL="514350" indent="-514350">
              <a:buFont typeface="+mj-lt"/>
              <a:buAutoNum type="arabicPeriod"/>
            </a:pPr>
            <a:r>
              <a:rPr lang="en-ZA" dirty="0" smtClean="0">
                <a:solidFill>
                  <a:srgbClr val="002060"/>
                </a:solidFill>
                <a:latin typeface="Aharoni" pitchFamily="2" charset="-79"/>
                <a:cs typeface="Aharoni" pitchFamily="2" charset="-79"/>
              </a:rPr>
              <a:t>THERE IS ENCOURAGEMENT AND EDIFICATION</a:t>
            </a:r>
          </a:p>
          <a:p>
            <a:pPr marL="514350" indent="-514350">
              <a:buFont typeface="+mj-lt"/>
              <a:buAutoNum type="arabicPeriod"/>
            </a:pPr>
            <a:r>
              <a:rPr lang="en-ZA" dirty="0" smtClean="0">
                <a:solidFill>
                  <a:srgbClr val="002060"/>
                </a:solidFill>
                <a:latin typeface="Aharoni" pitchFamily="2" charset="-79"/>
                <a:cs typeface="Aharoni" pitchFamily="2" charset="-79"/>
              </a:rPr>
              <a:t>THERE IS ONE ON ONE PASTORAL CARE</a:t>
            </a:r>
          </a:p>
          <a:p>
            <a:pPr marL="514350" indent="-514350">
              <a:buFont typeface="+mj-lt"/>
              <a:buAutoNum type="arabicPeriod"/>
            </a:pPr>
            <a:r>
              <a:rPr lang="en-ZA" dirty="0" smtClean="0">
                <a:solidFill>
                  <a:srgbClr val="002060"/>
                </a:solidFill>
                <a:latin typeface="Aharoni" pitchFamily="2" charset="-79"/>
                <a:cs typeface="Aharoni" pitchFamily="2" charset="-79"/>
              </a:rPr>
              <a:t> </a:t>
            </a:r>
            <a:r>
              <a:rPr lang="en-ZA" dirty="0" smtClean="0">
                <a:solidFill>
                  <a:srgbClr val="002060"/>
                </a:solidFill>
                <a:latin typeface="Aharoni" pitchFamily="2" charset="-79"/>
                <a:cs typeface="Aharoni" pitchFamily="2" charset="-79"/>
              </a:rPr>
              <a:t>THERE IS UNLIMITED MINISTRY OPPORTUNITIES</a:t>
            </a:r>
          </a:p>
          <a:p>
            <a:pPr marL="514350" indent="-514350">
              <a:buFont typeface="+mj-lt"/>
              <a:buAutoNum type="arabicPeriod"/>
            </a:pPr>
            <a:r>
              <a:rPr lang="en-ZA" dirty="0" smtClean="0">
                <a:solidFill>
                  <a:srgbClr val="002060"/>
                </a:solidFill>
                <a:latin typeface="Aharoni" pitchFamily="2" charset="-79"/>
                <a:cs typeface="Aharoni" pitchFamily="2" charset="-79"/>
              </a:rPr>
              <a:t>DISCIPLING OF NEW CONVERTS IS BEST ARCHIEVED IN SMALL GROUPS</a:t>
            </a:r>
          </a:p>
          <a:p>
            <a:pPr marL="514350" indent="-514350">
              <a:buFont typeface="+mj-lt"/>
              <a:buAutoNum type="arabicPeriod"/>
            </a:pPr>
            <a:r>
              <a:rPr lang="en-ZA" dirty="0" smtClean="0">
                <a:solidFill>
                  <a:srgbClr val="002060"/>
                </a:solidFill>
                <a:latin typeface="Aharoni" pitchFamily="2" charset="-79"/>
                <a:cs typeface="Aharoni" pitchFamily="2" charset="-79"/>
              </a:rPr>
              <a:t>IT HELPS IN SHAPING OF STRONG LEADERSHIP</a:t>
            </a:r>
            <a:endParaRPr lang="en-ZA" dirty="0">
              <a:solidFill>
                <a:srgbClr val="002060"/>
              </a:solidFill>
              <a:latin typeface="Aharoni" pitchFamily="2" charset="-79"/>
              <a:cs typeface="Aharoni" pitchFamily="2" charset="-79"/>
            </a:endParaRPr>
          </a:p>
        </p:txBody>
      </p:sp>
    </p:spTree>
  </p:cSld>
  <p:clrMapOvr>
    <a:masterClrMapping/>
  </p:clrMapOvr>
  <p:transition>
    <p:pull dir="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6000" dirty="0" smtClean="0">
                <a:solidFill>
                  <a:srgbClr val="C00000"/>
                </a:solidFill>
                <a:latin typeface="Algerian" pitchFamily="82" charset="0"/>
              </a:rPr>
              <a:t>THE F-O-R-T PRINCIPLE</a:t>
            </a:r>
            <a:endParaRPr lang="en-ZA" sz="6000" dirty="0">
              <a:solidFill>
                <a:srgbClr val="C00000"/>
              </a:solidFill>
              <a:latin typeface="Algerian" pitchFamily="82" charset="0"/>
            </a:endParaRPr>
          </a:p>
        </p:txBody>
      </p:sp>
      <p:pic>
        <p:nvPicPr>
          <p:cNvPr id="4" name="Picture 5" descr="24-086%_2A01"/>
          <p:cNvPicPr>
            <a:picLocks noGrp="1" noChangeAspect="1" noChangeArrowheads="1"/>
          </p:cNvPicPr>
          <p:nvPr>
            <p:ph idx="1"/>
          </p:nvPr>
        </p:nvPicPr>
        <p:blipFill>
          <a:blip r:embed="rId2"/>
          <a:srcRect/>
          <a:stretch>
            <a:fillRect/>
          </a:stretch>
        </p:blipFill>
        <p:spPr bwMode="auto">
          <a:xfrm>
            <a:off x="1" y="1357298"/>
            <a:ext cx="9144000" cy="5500702"/>
          </a:xfrm>
          <a:prstGeom prst="rect">
            <a:avLst/>
          </a:prstGeom>
          <a:noFill/>
          <a:ln w="9525">
            <a:noFill/>
            <a:miter lim="800000"/>
            <a:headEnd/>
            <a:tailEnd/>
          </a:ln>
        </p:spPr>
      </p:pic>
    </p:spTree>
  </p:cSld>
  <p:clrMapOvr>
    <a:masterClrMapping/>
  </p:clrMapOvr>
  <p:transition>
    <p:wheel spokes="8"/>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5400" dirty="0" smtClean="0">
                <a:solidFill>
                  <a:srgbClr val="C00000"/>
                </a:solidFill>
                <a:latin typeface="Algerian" pitchFamily="82" charset="0"/>
              </a:rPr>
              <a:t>THE FORT PRINCIPLE</a:t>
            </a:r>
            <a:endParaRPr lang="en-ZA" sz="5400" dirty="0">
              <a:solidFill>
                <a:srgbClr val="C00000"/>
              </a:solidFill>
              <a:latin typeface="Algerian" pitchFamily="82" charset="0"/>
            </a:endParaRPr>
          </a:p>
        </p:txBody>
      </p:sp>
      <p:sp>
        <p:nvSpPr>
          <p:cNvPr id="3" name="Content Placeholder 2"/>
          <p:cNvSpPr>
            <a:spLocks noGrp="1"/>
          </p:cNvSpPr>
          <p:nvPr>
            <p:ph idx="1"/>
          </p:nvPr>
        </p:nvSpPr>
        <p:spPr/>
        <p:txBody>
          <a:bodyPr>
            <a:normAutofit/>
          </a:bodyPr>
          <a:lstStyle/>
          <a:p>
            <a:r>
              <a:rPr lang="en-ZA" sz="2400" dirty="0" smtClean="0">
                <a:solidFill>
                  <a:srgbClr val="C00000"/>
                </a:solidFill>
                <a:latin typeface="Aharoni" pitchFamily="2" charset="-79"/>
                <a:cs typeface="Aharoni" pitchFamily="2" charset="-79"/>
              </a:rPr>
              <a:t>WHEN YOU ARE EVANGELISING TO A NEW FAMILY, THOSE YOU HAVE NEVER HAD CONTACT WITH BEFORE, USE THE F-O-R-T PRINCIPLE;</a:t>
            </a:r>
          </a:p>
          <a:p>
            <a:pPr>
              <a:buFont typeface="Wingdings" pitchFamily="2" charset="2"/>
              <a:buChar char="Ø"/>
            </a:pPr>
            <a:r>
              <a:rPr lang="en-ZA" sz="3600" dirty="0" smtClean="0">
                <a:solidFill>
                  <a:srgbClr val="C00000"/>
                </a:solidFill>
                <a:latin typeface="Aharoni" pitchFamily="2" charset="-79"/>
                <a:cs typeface="Aharoni" pitchFamily="2" charset="-79"/>
              </a:rPr>
              <a:t>F------- FAMILY</a:t>
            </a:r>
          </a:p>
          <a:p>
            <a:pPr>
              <a:buFont typeface="Wingdings" pitchFamily="2" charset="2"/>
              <a:buChar char="Ø"/>
            </a:pPr>
            <a:r>
              <a:rPr lang="en-ZA" sz="3600" dirty="0" smtClean="0">
                <a:solidFill>
                  <a:srgbClr val="C00000"/>
                </a:solidFill>
                <a:latin typeface="Aharoni" pitchFamily="2" charset="-79"/>
                <a:cs typeface="Aharoni" pitchFamily="2" charset="-79"/>
              </a:rPr>
              <a:t>O-------OCUPATION</a:t>
            </a:r>
          </a:p>
          <a:p>
            <a:pPr>
              <a:buFont typeface="Wingdings" pitchFamily="2" charset="2"/>
              <a:buChar char="Ø"/>
            </a:pPr>
            <a:r>
              <a:rPr lang="en-ZA" sz="3600" dirty="0" smtClean="0">
                <a:solidFill>
                  <a:srgbClr val="C00000"/>
                </a:solidFill>
                <a:latin typeface="Aharoni" pitchFamily="2" charset="-79"/>
                <a:cs typeface="Aharoni" pitchFamily="2" charset="-79"/>
              </a:rPr>
              <a:t>R--------RELIGION</a:t>
            </a:r>
          </a:p>
          <a:p>
            <a:pPr>
              <a:buFont typeface="Wingdings" pitchFamily="2" charset="2"/>
              <a:buChar char="Ø"/>
            </a:pPr>
            <a:r>
              <a:rPr lang="en-ZA" sz="3600" dirty="0" smtClean="0">
                <a:solidFill>
                  <a:srgbClr val="C00000"/>
                </a:solidFill>
                <a:latin typeface="Aharoni" pitchFamily="2" charset="-79"/>
                <a:cs typeface="Aharoni" pitchFamily="2" charset="-79"/>
              </a:rPr>
              <a:t>T--------TESTIMONY</a:t>
            </a:r>
            <a:endParaRPr lang="en-ZA" sz="3600" dirty="0">
              <a:solidFill>
                <a:srgbClr val="C00000"/>
              </a:solidFill>
              <a:latin typeface="Aharoni" pitchFamily="2" charset="-79"/>
              <a:cs typeface="Aharoni" pitchFamily="2" charset="-79"/>
            </a:endParaRPr>
          </a:p>
        </p:txBody>
      </p:sp>
    </p:spTree>
  </p:cSld>
  <p:clrMapOvr>
    <a:masterClrMapping/>
  </p:clrMapOvr>
  <p:transition>
    <p:strips/>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sz="6600" dirty="0" smtClean="0">
                <a:solidFill>
                  <a:srgbClr val="C00000"/>
                </a:solidFill>
                <a:latin typeface="Algerian" pitchFamily="82" charset="0"/>
              </a:rPr>
              <a:t>COMMUNITY SERVICES</a:t>
            </a:r>
            <a:endParaRPr lang="en-ZA" sz="6600" dirty="0">
              <a:solidFill>
                <a:srgbClr val="C00000"/>
              </a:solidFill>
              <a:latin typeface="Algerian" pitchFamily="82" charset="0"/>
            </a:endParaRPr>
          </a:p>
        </p:txBody>
      </p:sp>
      <p:sp>
        <p:nvSpPr>
          <p:cNvPr id="3" name="Content Placeholder 2"/>
          <p:cNvSpPr>
            <a:spLocks noGrp="1"/>
          </p:cNvSpPr>
          <p:nvPr>
            <p:ph idx="1"/>
          </p:nvPr>
        </p:nvSpPr>
        <p:spPr/>
        <p:txBody>
          <a:bodyPr>
            <a:normAutofit lnSpcReduction="10000"/>
          </a:bodyPr>
          <a:lstStyle/>
          <a:p>
            <a:r>
              <a:rPr lang="en-ZA" dirty="0" smtClean="0">
                <a:solidFill>
                  <a:srgbClr val="C00000"/>
                </a:solidFill>
                <a:latin typeface="Aharoni" pitchFamily="2" charset="-79"/>
                <a:cs typeface="Aharoni" pitchFamily="2" charset="-79"/>
              </a:rPr>
              <a:t>WHAT METHOD DID JESUS USE IN EVANGELISM, AND HOW DID THIS IMPACT HIS MINISTRY ON EARTH?</a:t>
            </a:r>
          </a:p>
          <a:p>
            <a:pPr>
              <a:buFont typeface="Wingdings" pitchFamily="2" charset="2"/>
              <a:buChar char="Ø"/>
            </a:pPr>
            <a:r>
              <a:rPr lang="en-ZA" dirty="0" smtClean="0">
                <a:solidFill>
                  <a:srgbClr val="C00000"/>
                </a:solidFill>
                <a:latin typeface="Aharoni" pitchFamily="2" charset="-79"/>
                <a:cs typeface="Aharoni" pitchFamily="2" charset="-79"/>
              </a:rPr>
              <a:t>THE GOSPEL COMES ALIVE WITH PRACTICAL MINISTRY.</a:t>
            </a:r>
          </a:p>
          <a:p>
            <a:pPr>
              <a:buFont typeface="Wingdings" pitchFamily="2" charset="2"/>
              <a:buChar char="Ø"/>
            </a:pPr>
            <a:r>
              <a:rPr lang="en-ZA" dirty="0" smtClean="0">
                <a:solidFill>
                  <a:srgbClr val="C00000"/>
                </a:solidFill>
                <a:latin typeface="Aharoni" pitchFamily="2" charset="-79"/>
                <a:cs typeface="Aharoni" pitchFamily="2" charset="-79"/>
              </a:rPr>
              <a:t>JESUS,S MINISTRY WAS POWERFUL BECAUSE HE ACTED WHAT HE PREACHED, IT WAS A BALANCED MINISTRY.</a:t>
            </a:r>
            <a:endParaRPr lang="en-ZA" dirty="0">
              <a:solidFill>
                <a:srgbClr val="C00000"/>
              </a:solidFill>
              <a:latin typeface="Aharoni" pitchFamily="2" charset="-79"/>
              <a:cs typeface="Aharoni" pitchFamily="2" charset="-79"/>
            </a:endParaRPr>
          </a:p>
        </p:txBody>
      </p:sp>
    </p:spTree>
  </p:cSld>
  <p:clrMapOvr>
    <a:masterClrMapping/>
  </p:clrMapOvr>
  <p:transition>
    <p:strips dir="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sz="4800" dirty="0" smtClean="0">
                <a:solidFill>
                  <a:srgbClr val="C00000"/>
                </a:solidFill>
                <a:latin typeface="Aharoni" pitchFamily="2" charset="-79"/>
                <a:cs typeface="Aharoni" pitchFamily="2" charset="-79"/>
              </a:rPr>
              <a:t>THE SICK/BLIND/CRIPLE/DEAD</a:t>
            </a:r>
            <a:endParaRPr lang="en-ZA" sz="4800" dirty="0">
              <a:solidFill>
                <a:srgbClr val="C00000"/>
              </a:solidFill>
              <a:latin typeface="Aharoni" pitchFamily="2" charset="-79"/>
              <a:cs typeface="Aharoni" pitchFamily="2" charset="-79"/>
            </a:endParaRPr>
          </a:p>
        </p:txBody>
      </p:sp>
      <p:pic>
        <p:nvPicPr>
          <p:cNvPr id="4" name="Picture 5" descr="09-083%_2A01"/>
          <p:cNvPicPr>
            <a:picLocks noGrp="1" noChangeAspect="1" noChangeArrowheads="1"/>
          </p:cNvPicPr>
          <p:nvPr>
            <p:ph idx="1"/>
          </p:nvPr>
        </p:nvPicPr>
        <p:blipFill>
          <a:blip r:embed="rId2"/>
          <a:srcRect/>
          <a:stretch>
            <a:fillRect/>
          </a:stretch>
        </p:blipFill>
        <p:spPr bwMode="auto">
          <a:xfrm>
            <a:off x="1" y="1357298"/>
            <a:ext cx="9144000" cy="5500702"/>
          </a:xfrm>
          <a:prstGeom prst="rect">
            <a:avLst/>
          </a:prstGeom>
          <a:noFill/>
          <a:ln w="9525">
            <a:noFill/>
            <a:miter lim="800000"/>
            <a:headEnd/>
            <a:tailEnd/>
          </a:ln>
          <a:effectLst/>
        </p:spPr>
      </p:pic>
    </p:spTree>
  </p:cSld>
  <p:clrMapOvr>
    <a:masterClrMapping/>
  </p:clrMapOvr>
  <p:transition>
    <p:newsflash/>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7200" dirty="0" smtClean="0">
                <a:solidFill>
                  <a:srgbClr val="C00000"/>
                </a:solidFill>
                <a:latin typeface="Algerian" pitchFamily="82" charset="0"/>
              </a:rPr>
              <a:t>DORCAS/AMO</a:t>
            </a:r>
            <a:endParaRPr lang="en-ZA" sz="7200" dirty="0">
              <a:solidFill>
                <a:srgbClr val="C00000"/>
              </a:solidFill>
              <a:latin typeface="Algerian" pitchFamily="82" charset="0"/>
            </a:endParaRPr>
          </a:p>
        </p:txBody>
      </p:sp>
      <p:sp>
        <p:nvSpPr>
          <p:cNvPr id="3" name="Content Placeholder 2"/>
          <p:cNvSpPr>
            <a:spLocks noGrp="1"/>
          </p:cNvSpPr>
          <p:nvPr>
            <p:ph idx="1"/>
          </p:nvPr>
        </p:nvSpPr>
        <p:spPr/>
        <p:txBody>
          <a:bodyPr>
            <a:normAutofit fontScale="77500" lnSpcReduction="20000"/>
          </a:bodyPr>
          <a:lstStyle/>
          <a:p>
            <a:pPr marL="514350" indent="-514350">
              <a:buNone/>
            </a:pPr>
            <a:r>
              <a:rPr lang="en-ZA" dirty="0" smtClean="0">
                <a:solidFill>
                  <a:srgbClr val="C00000"/>
                </a:solidFill>
                <a:latin typeface="Aharoni" pitchFamily="2" charset="-79"/>
                <a:cs typeface="Aharoni" pitchFamily="2" charset="-79"/>
              </a:rPr>
              <a:t>THE ADVENTIST MEN, AND DORCAS ARE A SUBSIDIARY OF THE PERSONAL MINISTRIES DEPARTMENT, IT INCLUDES THE FOLLOWING;</a:t>
            </a:r>
          </a:p>
          <a:p>
            <a:pPr marL="514350" indent="-514350">
              <a:buFont typeface="+mj-lt"/>
              <a:buAutoNum type="arabicPeriod"/>
            </a:pPr>
            <a:r>
              <a:rPr lang="en-ZA" dirty="0" smtClean="0">
                <a:solidFill>
                  <a:srgbClr val="C00000"/>
                </a:solidFill>
                <a:latin typeface="Aharoni" pitchFamily="2" charset="-79"/>
                <a:cs typeface="Aharoni" pitchFamily="2" charset="-79"/>
              </a:rPr>
              <a:t>LAY PREACHING</a:t>
            </a:r>
          </a:p>
          <a:p>
            <a:pPr marL="514350" indent="-514350">
              <a:buFont typeface="+mj-lt"/>
              <a:buAutoNum type="arabicPeriod"/>
            </a:pPr>
            <a:r>
              <a:rPr lang="en-ZA" dirty="0" smtClean="0">
                <a:solidFill>
                  <a:srgbClr val="C00000"/>
                </a:solidFill>
                <a:latin typeface="Aharoni" pitchFamily="2" charset="-79"/>
                <a:cs typeface="Aharoni" pitchFamily="2" charset="-79"/>
              </a:rPr>
              <a:t>PRISON MINISTRIES</a:t>
            </a:r>
          </a:p>
          <a:p>
            <a:pPr marL="514350" indent="-514350">
              <a:buFont typeface="+mj-lt"/>
              <a:buAutoNum type="arabicPeriod"/>
            </a:pPr>
            <a:r>
              <a:rPr lang="en-ZA" dirty="0" smtClean="0">
                <a:solidFill>
                  <a:srgbClr val="C00000"/>
                </a:solidFill>
                <a:latin typeface="Aharoni" pitchFamily="2" charset="-79"/>
                <a:cs typeface="Aharoni" pitchFamily="2" charset="-79"/>
              </a:rPr>
              <a:t>ORGANISING AND PREPARING CLOTHING</a:t>
            </a:r>
          </a:p>
          <a:p>
            <a:pPr marL="514350" indent="-514350">
              <a:buFont typeface="+mj-lt"/>
              <a:buAutoNum type="arabicPeriod"/>
            </a:pPr>
            <a:r>
              <a:rPr lang="en-ZA" dirty="0" smtClean="0">
                <a:solidFill>
                  <a:srgbClr val="C00000"/>
                </a:solidFill>
                <a:latin typeface="Aharoni" pitchFamily="2" charset="-79"/>
                <a:cs typeface="Aharoni" pitchFamily="2" charset="-79"/>
              </a:rPr>
              <a:t>FOOD</a:t>
            </a:r>
          </a:p>
          <a:p>
            <a:pPr marL="514350" indent="-514350">
              <a:buFont typeface="+mj-lt"/>
              <a:buAutoNum type="arabicPeriod"/>
            </a:pPr>
            <a:r>
              <a:rPr lang="en-ZA" dirty="0" smtClean="0">
                <a:solidFill>
                  <a:srgbClr val="C00000"/>
                </a:solidFill>
                <a:latin typeface="Aharoni" pitchFamily="2" charset="-79"/>
                <a:cs typeface="Aharoni" pitchFamily="2" charset="-79"/>
              </a:rPr>
              <a:t>HOME NURSING</a:t>
            </a:r>
          </a:p>
          <a:p>
            <a:pPr marL="514350" indent="-514350">
              <a:buFont typeface="+mj-lt"/>
              <a:buAutoNum type="arabicPeriod"/>
            </a:pPr>
            <a:r>
              <a:rPr lang="en-ZA" dirty="0" smtClean="0">
                <a:solidFill>
                  <a:srgbClr val="C00000"/>
                </a:solidFill>
                <a:latin typeface="Aharoni" pitchFamily="2" charset="-79"/>
                <a:cs typeface="Aharoni" pitchFamily="2" charset="-79"/>
              </a:rPr>
              <a:t>CONSELLING</a:t>
            </a:r>
          </a:p>
          <a:p>
            <a:pPr marL="514350" indent="-514350">
              <a:buFont typeface="+mj-lt"/>
              <a:buAutoNum type="arabicPeriod"/>
            </a:pPr>
            <a:r>
              <a:rPr lang="en-ZA" dirty="0" smtClean="0">
                <a:solidFill>
                  <a:srgbClr val="C00000"/>
                </a:solidFill>
                <a:latin typeface="Aharoni" pitchFamily="2" charset="-79"/>
                <a:cs typeface="Aharoni" pitchFamily="2" charset="-79"/>
              </a:rPr>
              <a:t>CARING FOR THE AGED</a:t>
            </a:r>
          </a:p>
          <a:p>
            <a:pPr marL="514350" indent="-514350">
              <a:buFont typeface="+mj-lt"/>
              <a:buAutoNum type="arabicPeriod"/>
            </a:pPr>
            <a:r>
              <a:rPr lang="en-ZA" dirty="0" smtClean="0">
                <a:solidFill>
                  <a:srgbClr val="C00000"/>
                </a:solidFill>
                <a:latin typeface="Aharoni" pitchFamily="2" charset="-79"/>
                <a:cs typeface="Aharoni" pitchFamily="2" charset="-79"/>
              </a:rPr>
              <a:t>WIDOWS/OPHANS </a:t>
            </a:r>
          </a:p>
          <a:p>
            <a:pPr marL="514350" indent="-514350">
              <a:buFont typeface="+mj-lt"/>
              <a:buAutoNum type="arabicPeriod"/>
            </a:pPr>
            <a:r>
              <a:rPr lang="en-ZA" dirty="0" smtClean="0">
                <a:solidFill>
                  <a:srgbClr val="C00000"/>
                </a:solidFill>
                <a:latin typeface="Aharoni" pitchFamily="2" charset="-79"/>
                <a:cs typeface="Aharoni" pitchFamily="2" charset="-79"/>
              </a:rPr>
              <a:t>HOSPITAL VISITATIONS etc</a:t>
            </a:r>
          </a:p>
          <a:p>
            <a:pPr marL="514350" indent="-514350">
              <a:buNone/>
            </a:pPr>
            <a:endParaRPr lang="en-ZA" dirty="0">
              <a:solidFill>
                <a:srgbClr val="C00000"/>
              </a:solidFill>
              <a:latin typeface="Aharoni" pitchFamily="2" charset="-79"/>
              <a:cs typeface="Aharoni" pitchFamily="2" charset="-79"/>
            </a:endParaRPr>
          </a:p>
        </p:txBody>
      </p:sp>
    </p:spTree>
  </p:cSld>
  <p:clrMapOvr>
    <a:masterClrMapping/>
  </p:clrMapOvr>
  <p:transition>
    <p:wipe/>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6000" dirty="0" smtClean="0">
                <a:solidFill>
                  <a:srgbClr val="C00000"/>
                </a:solidFill>
                <a:latin typeface="Algerian" pitchFamily="82" charset="0"/>
              </a:rPr>
              <a:t>Mathew 25:35</a:t>
            </a:r>
            <a:endParaRPr lang="en-ZA" sz="6000" dirty="0">
              <a:solidFill>
                <a:srgbClr val="C00000"/>
              </a:solidFill>
              <a:latin typeface="Algerian" pitchFamily="82" charset="0"/>
            </a:endParaRPr>
          </a:p>
        </p:txBody>
      </p:sp>
      <p:sp>
        <p:nvSpPr>
          <p:cNvPr id="3" name="Content Placeholder 2"/>
          <p:cNvSpPr>
            <a:spLocks noGrp="1"/>
          </p:cNvSpPr>
          <p:nvPr>
            <p:ph idx="1"/>
          </p:nvPr>
        </p:nvSpPr>
        <p:spPr/>
        <p:txBody>
          <a:bodyPr>
            <a:normAutofit lnSpcReduction="10000"/>
          </a:bodyPr>
          <a:lstStyle/>
          <a:p>
            <a:pPr>
              <a:buFont typeface="Wingdings" pitchFamily="2" charset="2"/>
              <a:buChar char="Ø"/>
            </a:pPr>
            <a:r>
              <a:rPr lang="en-ZA" dirty="0" smtClean="0">
                <a:solidFill>
                  <a:srgbClr val="C00000"/>
                </a:solidFill>
                <a:latin typeface="Aharoni" pitchFamily="2" charset="-79"/>
                <a:cs typeface="Aharoni" pitchFamily="2" charset="-79"/>
              </a:rPr>
              <a:t>I WAS HUNGRY- YOU GAVE ME FOOD</a:t>
            </a:r>
          </a:p>
          <a:p>
            <a:pPr>
              <a:buFont typeface="Wingdings" pitchFamily="2" charset="2"/>
              <a:buChar char="Ø"/>
            </a:pPr>
            <a:r>
              <a:rPr lang="en-ZA" dirty="0" smtClean="0">
                <a:solidFill>
                  <a:srgbClr val="C00000"/>
                </a:solidFill>
                <a:latin typeface="Aharoni" pitchFamily="2" charset="-79"/>
                <a:cs typeface="Aharoni" pitchFamily="2" charset="-79"/>
              </a:rPr>
              <a:t>I WAS THIRSTY- YOU GAVE ME WATER</a:t>
            </a:r>
          </a:p>
          <a:p>
            <a:pPr>
              <a:buFont typeface="Wingdings" pitchFamily="2" charset="2"/>
              <a:buChar char="Ø"/>
            </a:pPr>
            <a:r>
              <a:rPr lang="en-ZA" dirty="0" smtClean="0">
                <a:solidFill>
                  <a:srgbClr val="C00000"/>
                </a:solidFill>
                <a:latin typeface="Aharoni" pitchFamily="2" charset="-79"/>
                <a:cs typeface="Aharoni" pitchFamily="2" charset="-79"/>
              </a:rPr>
              <a:t>I WAS A STRANGER- YOU WELCOMED ME</a:t>
            </a:r>
          </a:p>
          <a:p>
            <a:pPr>
              <a:buFont typeface="Wingdings" pitchFamily="2" charset="2"/>
              <a:buChar char="Ø"/>
            </a:pPr>
            <a:r>
              <a:rPr lang="en-ZA" dirty="0" smtClean="0">
                <a:solidFill>
                  <a:srgbClr val="C00000"/>
                </a:solidFill>
                <a:latin typeface="Aharoni" pitchFamily="2" charset="-79"/>
                <a:cs typeface="Aharoni" pitchFamily="2" charset="-79"/>
              </a:rPr>
              <a:t>I WAS NAKED – YOU CLOTHED ME</a:t>
            </a:r>
          </a:p>
          <a:p>
            <a:pPr>
              <a:buFont typeface="Wingdings" pitchFamily="2" charset="2"/>
              <a:buChar char="Ø"/>
            </a:pPr>
            <a:r>
              <a:rPr lang="en-ZA" dirty="0" smtClean="0">
                <a:solidFill>
                  <a:srgbClr val="C00000"/>
                </a:solidFill>
                <a:latin typeface="Aharoni" pitchFamily="2" charset="-79"/>
                <a:cs typeface="Aharoni" pitchFamily="2" charset="-79"/>
              </a:rPr>
              <a:t> </a:t>
            </a:r>
            <a:r>
              <a:rPr lang="en-ZA" dirty="0" smtClean="0">
                <a:solidFill>
                  <a:srgbClr val="C00000"/>
                </a:solidFill>
                <a:latin typeface="Aharoni" pitchFamily="2" charset="-79"/>
                <a:cs typeface="Aharoni" pitchFamily="2" charset="-79"/>
              </a:rPr>
              <a:t>I WAS SICK- YOU TOOK CARE OF ME</a:t>
            </a:r>
          </a:p>
          <a:p>
            <a:pPr>
              <a:buFont typeface="Wingdings" pitchFamily="2" charset="2"/>
              <a:buChar char="Ø"/>
            </a:pPr>
            <a:r>
              <a:rPr lang="en-ZA" dirty="0" smtClean="0">
                <a:solidFill>
                  <a:srgbClr val="C00000"/>
                </a:solidFill>
                <a:latin typeface="Aharoni" pitchFamily="2" charset="-79"/>
                <a:cs typeface="Aharoni" pitchFamily="2" charset="-79"/>
              </a:rPr>
              <a:t>I WAS IN PRISON- YOU VISITED ME</a:t>
            </a:r>
          </a:p>
          <a:p>
            <a:pPr>
              <a:buFont typeface="Wingdings" pitchFamily="2" charset="2"/>
              <a:buChar char="v"/>
            </a:pPr>
            <a:r>
              <a:rPr lang="en-ZA" dirty="0" smtClean="0">
                <a:solidFill>
                  <a:srgbClr val="002060"/>
                </a:solidFill>
                <a:latin typeface="Aharoni" pitchFamily="2" charset="-79"/>
                <a:cs typeface="Aharoni" pitchFamily="2" charset="-79"/>
              </a:rPr>
              <a:t>WEST ZIMBABWE CONFERENCE</a:t>
            </a:r>
          </a:p>
          <a:p>
            <a:pPr>
              <a:buFont typeface="Wingdings" pitchFamily="2" charset="2"/>
              <a:buChar char="Ø"/>
            </a:pPr>
            <a:endParaRPr lang="en-ZA" dirty="0">
              <a:solidFill>
                <a:srgbClr val="C00000"/>
              </a:solidFill>
              <a:latin typeface="Aharoni" pitchFamily="2" charset="-79"/>
              <a:cs typeface="Aharoni" pitchFamily="2" charset="-79"/>
            </a:endParaRPr>
          </a:p>
        </p:txBody>
      </p:sp>
    </p:spTree>
  </p:cSld>
  <p:clrMapOvr>
    <a:masterClrMapping/>
  </p:clrMapOvr>
  <p:transition>
    <p:wipe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7200" dirty="0" smtClean="0">
                <a:solidFill>
                  <a:srgbClr val="C00000"/>
                </a:solidFill>
                <a:latin typeface="Algerian" pitchFamily="82" charset="0"/>
              </a:rPr>
              <a:t>MATHEW 28:18</a:t>
            </a:r>
            <a:endParaRPr lang="en-ZA" sz="7200" dirty="0">
              <a:solidFill>
                <a:srgbClr val="C00000"/>
              </a:solidFill>
              <a:latin typeface="Algerian" pitchFamily="82" charset="0"/>
            </a:endParaRPr>
          </a:p>
        </p:txBody>
      </p:sp>
      <p:sp>
        <p:nvSpPr>
          <p:cNvPr id="3" name="Content Placeholder 2"/>
          <p:cNvSpPr>
            <a:spLocks noGrp="1"/>
          </p:cNvSpPr>
          <p:nvPr>
            <p:ph idx="1"/>
          </p:nvPr>
        </p:nvSpPr>
        <p:spPr/>
        <p:txBody>
          <a:bodyPr>
            <a:normAutofit fontScale="92500" lnSpcReduction="20000"/>
          </a:bodyPr>
          <a:lstStyle/>
          <a:p>
            <a:r>
              <a:rPr lang="en-ZA" sz="8800" dirty="0" smtClean="0">
                <a:solidFill>
                  <a:srgbClr val="C00000"/>
                </a:solidFill>
                <a:latin typeface="Aharoni" pitchFamily="2" charset="-79"/>
                <a:cs typeface="Aharoni" pitchFamily="2" charset="-79"/>
              </a:rPr>
              <a:t>ALL POWER IS GIVEN TO ME GO YE THEREFORE</a:t>
            </a:r>
            <a:endParaRPr lang="en-ZA" sz="8800" dirty="0">
              <a:solidFill>
                <a:srgbClr val="C00000"/>
              </a:solidFill>
              <a:latin typeface="Aharoni" pitchFamily="2" charset="-79"/>
              <a:cs typeface="Aharoni" pitchFamily="2" charset="-79"/>
            </a:endParaRPr>
          </a:p>
        </p:txBody>
      </p:sp>
    </p:spTree>
  </p:cSld>
  <p:clrMapOvr>
    <a:masterClrMapping/>
  </p:clrMapOvr>
  <p:transition>
    <p:wedg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5400" dirty="0" smtClean="0">
                <a:solidFill>
                  <a:srgbClr val="FF0000"/>
                </a:solidFill>
                <a:latin typeface="Algerian" pitchFamily="82" charset="0"/>
              </a:rPr>
              <a:t>PERSONAL MINISTRIES</a:t>
            </a:r>
            <a:endParaRPr lang="en-ZA" sz="5400" dirty="0">
              <a:solidFill>
                <a:srgbClr val="FF0000"/>
              </a:solidFill>
              <a:latin typeface="Algerian" pitchFamily="82" charset="0"/>
            </a:endParaRPr>
          </a:p>
        </p:txBody>
      </p:sp>
      <p:sp>
        <p:nvSpPr>
          <p:cNvPr id="3" name="Content Placeholder 2"/>
          <p:cNvSpPr>
            <a:spLocks noGrp="1"/>
          </p:cNvSpPr>
          <p:nvPr>
            <p:ph idx="1"/>
          </p:nvPr>
        </p:nvSpPr>
        <p:spPr/>
        <p:txBody>
          <a:bodyPr>
            <a:normAutofit fontScale="85000" lnSpcReduction="20000"/>
          </a:bodyPr>
          <a:lstStyle/>
          <a:p>
            <a:r>
              <a:rPr lang="en-ZA" sz="2400" dirty="0" smtClean="0">
                <a:solidFill>
                  <a:srgbClr val="FF0000"/>
                </a:solidFill>
                <a:latin typeface="Aharoni" pitchFamily="2" charset="-79"/>
                <a:cs typeface="Aharoni" pitchFamily="2" charset="-79"/>
              </a:rPr>
              <a:t>THE PERSONAL MINISTRIES LEADER OF THE LOCAL CHURCH TRAINS AND DIRECTS MEMBERS IN OUT REACH MISSIONARY SERVICE AND CHAIRS THE PERSONAL MINISTRIES </a:t>
            </a:r>
            <a:r>
              <a:rPr lang="en-ZA" sz="2400" dirty="0" smtClean="0">
                <a:solidFill>
                  <a:srgbClr val="FF0000"/>
                </a:solidFill>
                <a:latin typeface="Aharoni" pitchFamily="2" charset="-79"/>
                <a:cs typeface="Aharoni" pitchFamily="2" charset="-79"/>
              </a:rPr>
              <a:t>COUNCIL WHICH MEETS ONCE EACH MONTH.</a:t>
            </a:r>
            <a:endParaRPr lang="en-ZA" sz="2400" dirty="0" smtClean="0">
              <a:solidFill>
                <a:srgbClr val="FF0000"/>
              </a:solidFill>
              <a:latin typeface="Aharoni" pitchFamily="2" charset="-79"/>
              <a:cs typeface="Aharoni" pitchFamily="2" charset="-79"/>
            </a:endParaRPr>
          </a:p>
          <a:p>
            <a:pPr>
              <a:buFont typeface="Wingdings" pitchFamily="2" charset="2"/>
              <a:buChar char="Ø"/>
            </a:pPr>
            <a:r>
              <a:rPr lang="en-ZA" sz="2400" dirty="0" smtClean="0">
                <a:solidFill>
                  <a:srgbClr val="FF0000"/>
                </a:solidFill>
                <a:latin typeface="Aharoni" pitchFamily="2" charset="-79"/>
                <a:cs typeface="Aharoni" pitchFamily="2" charset="-79"/>
              </a:rPr>
              <a:t>THE LEADER REPORTS IN THE MONTHLY CHURCH OUT REACH ACTIVITIES OF THE CONGREGATION</a:t>
            </a:r>
          </a:p>
          <a:p>
            <a:pPr>
              <a:buFont typeface="Wingdings" pitchFamily="2" charset="2"/>
              <a:buChar char="Ø"/>
            </a:pPr>
            <a:r>
              <a:rPr lang="en-ZA" sz="2400" dirty="0" smtClean="0">
                <a:solidFill>
                  <a:srgbClr val="FF0000"/>
                </a:solidFill>
                <a:latin typeface="Aharoni" pitchFamily="2" charset="-79"/>
                <a:cs typeface="Aharoni" pitchFamily="2" charset="-79"/>
              </a:rPr>
              <a:t>THE ASSISTANTS MAY BE ASIGNED TO COORDINATE THE BIBLE CORRESPONDENCE SCHOOL,BIBLE EVANGELISM,LITERATURE DISTRIBUTION, SMALL GROUP MINISTRIES, MEMBER TRAINING, AND OTHER SOUL WINNING PROGRAMS</a:t>
            </a:r>
            <a:r>
              <a:rPr lang="en-ZA" sz="2400" dirty="0" smtClean="0">
                <a:solidFill>
                  <a:srgbClr val="FF0000"/>
                </a:solidFill>
                <a:latin typeface="Aharoni" pitchFamily="2" charset="-79"/>
                <a:cs typeface="Aharoni" pitchFamily="2" charset="-79"/>
              </a:rPr>
              <a:t>.</a:t>
            </a:r>
          </a:p>
          <a:p>
            <a:pPr>
              <a:buFont typeface="Wingdings" pitchFamily="2" charset="2"/>
              <a:buChar char="Ø"/>
            </a:pPr>
            <a:r>
              <a:rPr lang="en-ZA" sz="2400" dirty="0" smtClean="0">
                <a:solidFill>
                  <a:srgbClr val="FF0000"/>
                </a:solidFill>
                <a:latin typeface="Aharoni" pitchFamily="2" charset="-79"/>
                <a:cs typeface="Aharoni" pitchFamily="2" charset="-79"/>
              </a:rPr>
              <a:t>THE SECRETARY SERVES AS REPRESENTATIVE OF THE ABC FOR </a:t>
            </a:r>
            <a:r>
              <a:rPr lang="en-ZA" sz="2400" dirty="0" smtClean="0">
                <a:solidFill>
                  <a:srgbClr val="002060"/>
                </a:solidFill>
                <a:latin typeface="Aharoni" pitchFamily="2" charset="-79"/>
                <a:cs typeface="Aharoni" pitchFamily="2" charset="-79"/>
              </a:rPr>
              <a:t>ALL DEPARTMENTS OF THE CHURCH</a:t>
            </a:r>
            <a:r>
              <a:rPr lang="en-ZA" sz="2400" dirty="0" smtClean="0">
                <a:solidFill>
                  <a:srgbClr val="FF0000"/>
                </a:solidFill>
                <a:latin typeface="Aharoni" pitchFamily="2" charset="-79"/>
                <a:cs typeface="Aharoni" pitchFamily="2" charset="-79"/>
              </a:rPr>
              <a:t> AND WORKS WITH THE LEADER IN DEVELOPING THE OUTREACH PROGRAMS OF THE CHURCH.</a:t>
            </a:r>
          </a:p>
          <a:p>
            <a:pPr>
              <a:buFont typeface="Wingdings" pitchFamily="2" charset="2"/>
              <a:buChar char="Ø"/>
            </a:pPr>
            <a:r>
              <a:rPr lang="en-ZA" sz="2400" dirty="0" smtClean="0">
                <a:solidFill>
                  <a:srgbClr val="FF0000"/>
                </a:solidFill>
                <a:latin typeface="Aharoni" pitchFamily="2" charset="-79"/>
                <a:cs typeface="Aharoni" pitchFamily="2" charset="-79"/>
              </a:rPr>
              <a:t>PLEASE NOTE THAT THE PM DOES NOT DRAW UP THE PREACHING ROTA. THAT IS THE PREROGATIVE OF THE PASTOR AND BOARD OF ELDERS.</a:t>
            </a:r>
            <a:endParaRPr lang="en-ZA" sz="2400" dirty="0">
              <a:solidFill>
                <a:srgbClr val="002060"/>
              </a:solidFill>
              <a:latin typeface="Aharoni" pitchFamily="2" charset="-79"/>
              <a:cs typeface="Aharoni" pitchFamily="2" charset="-79"/>
            </a:endParaRPr>
          </a:p>
        </p:txBody>
      </p:sp>
    </p:spTree>
  </p:cSld>
  <p:clrMapOvr>
    <a:masterClrMapping/>
  </p:clrMapOvr>
  <p:transition>
    <p:checker dir="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sz="6000" dirty="0" smtClean="0">
                <a:solidFill>
                  <a:srgbClr val="C00000"/>
                </a:solidFill>
                <a:latin typeface="Algerian" pitchFamily="82" charset="0"/>
              </a:rPr>
              <a:t>WHAT LAY PREACHERS OUGHT TO DO</a:t>
            </a:r>
            <a:endParaRPr lang="en-ZA" sz="6000" dirty="0">
              <a:solidFill>
                <a:srgbClr val="C00000"/>
              </a:solidFill>
              <a:latin typeface="Algerian" pitchFamily="82" charset="0"/>
            </a:endParaRPr>
          </a:p>
        </p:txBody>
      </p:sp>
      <p:sp>
        <p:nvSpPr>
          <p:cNvPr id="3" name="Content Placeholder 2"/>
          <p:cNvSpPr>
            <a:spLocks noGrp="1"/>
          </p:cNvSpPr>
          <p:nvPr>
            <p:ph idx="1"/>
          </p:nvPr>
        </p:nvSpPr>
        <p:spPr/>
        <p:txBody>
          <a:bodyPr>
            <a:normAutofit fontScale="85000" lnSpcReduction="20000"/>
          </a:bodyPr>
          <a:lstStyle/>
          <a:p>
            <a:pPr marL="514350" indent="-514350">
              <a:buFont typeface="+mj-lt"/>
              <a:buAutoNum type="arabicPeriod"/>
            </a:pPr>
            <a:r>
              <a:rPr lang="en-ZA" dirty="0" smtClean="0">
                <a:solidFill>
                  <a:srgbClr val="C00000"/>
                </a:solidFill>
                <a:latin typeface="Aharoni" pitchFamily="2" charset="-79"/>
                <a:cs typeface="Aharoni" pitchFamily="2" charset="-79"/>
              </a:rPr>
              <a:t>STUDY TO SHOW YOUR SELVES APPROVED WORK MEN/WOMEN</a:t>
            </a:r>
          </a:p>
          <a:p>
            <a:pPr marL="514350" indent="-514350">
              <a:buFont typeface="+mj-lt"/>
              <a:buAutoNum type="arabicPeriod"/>
            </a:pPr>
            <a:r>
              <a:rPr lang="en-ZA" dirty="0" smtClean="0">
                <a:solidFill>
                  <a:srgbClr val="C00000"/>
                </a:solidFill>
                <a:latin typeface="Aharoni" pitchFamily="2" charset="-79"/>
                <a:cs typeface="Aharoni" pitchFamily="2" charset="-79"/>
              </a:rPr>
              <a:t>BE A TRAINED LAY PREACHER</a:t>
            </a:r>
          </a:p>
          <a:p>
            <a:pPr marL="514350" indent="-514350">
              <a:buFont typeface="+mj-lt"/>
              <a:buAutoNum type="arabicPeriod"/>
            </a:pPr>
            <a:r>
              <a:rPr lang="en-ZA" dirty="0" smtClean="0">
                <a:solidFill>
                  <a:srgbClr val="C00000"/>
                </a:solidFill>
                <a:latin typeface="Aharoni" pitchFamily="2" charset="-79"/>
                <a:cs typeface="Aharoni" pitchFamily="2" charset="-79"/>
              </a:rPr>
              <a:t>BE A LICENCED LAY PREACHER</a:t>
            </a:r>
          </a:p>
          <a:p>
            <a:pPr marL="514350" indent="-514350">
              <a:buFont typeface="+mj-lt"/>
              <a:buAutoNum type="arabicPeriod"/>
            </a:pPr>
            <a:r>
              <a:rPr lang="en-ZA" dirty="0" smtClean="0">
                <a:solidFill>
                  <a:srgbClr val="C00000"/>
                </a:solidFill>
                <a:latin typeface="Aharoni" pitchFamily="2" charset="-79"/>
                <a:cs typeface="Aharoni" pitchFamily="2" charset="-79"/>
              </a:rPr>
              <a:t>ALWAYS CONSULT WITH YOUR LOCAL LEADERSHIP,AND THE PASTOR,AND LOCAL CONFERENCE</a:t>
            </a:r>
          </a:p>
          <a:p>
            <a:pPr marL="514350" indent="-514350">
              <a:buFont typeface="+mj-lt"/>
              <a:buAutoNum type="arabicPeriod"/>
            </a:pPr>
            <a:r>
              <a:rPr lang="en-ZA" dirty="0" smtClean="0">
                <a:solidFill>
                  <a:srgbClr val="C00000"/>
                </a:solidFill>
                <a:latin typeface="Aharoni" pitchFamily="2" charset="-79"/>
                <a:cs typeface="Aharoni" pitchFamily="2" charset="-79"/>
              </a:rPr>
              <a:t>BE ORGANIZED-PUNCTUAL AND NEAT</a:t>
            </a:r>
          </a:p>
          <a:p>
            <a:pPr marL="514350" indent="-514350">
              <a:buFont typeface="+mj-lt"/>
              <a:buAutoNum type="arabicPeriod"/>
            </a:pPr>
            <a:r>
              <a:rPr lang="en-ZA" dirty="0" smtClean="0">
                <a:solidFill>
                  <a:srgbClr val="C00000"/>
                </a:solidFill>
                <a:latin typeface="Aharoni" pitchFamily="2" charset="-79"/>
                <a:cs typeface="Aharoni" pitchFamily="2" charset="-79"/>
              </a:rPr>
              <a:t>HAVE  ADEQUATE PREPARATIONS FOR YOUR CRUSADES</a:t>
            </a:r>
          </a:p>
          <a:p>
            <a:pPr marL="514350" indent="-514350">
              <a:buFont typeface="+mj-lt"/>
              <a:buAutoNum type="arabicPeriod"/>
            </a:pPr>
            <a:r>
              <a:rPr lang="en-ZA" dirty="0" smtClean="0">
                <a:solidFill>
                  <a:srgbClr val="C00000"/>
                </a:solidFill>
                <a:latin typeface="Aharoni" pitchFamily="2" charset="-79"/>
                <a:cs typeface="Aharoni" pitchFamily="2" charset="-79"/>
              </a:rPr>
              <a:t>PREACH IN SEASON AND OUT OF SEASON</a:t>
            </a:r>
          </a:p>
          <a:p>
            <a:pPr marL="514350" indent="-514350">
              <a:buFont typeface="+mj-lt"/>
              <a:buAutoNum type="arabicPeriod"/>
            </a:pPr>
            <a:endParaRPr lang="en-ZA" dirty="0">
              <a:solidFill>
                <a:srgbClr val="C00000"/>
              </a:solidFill>
              <a:latin typeface="Aharoni" pitchFamily="2" charset="-79"/>
              <a:cs typeface="Aharoni" pitchFamily="2" charset="-79"/>
            </a:endParaRPr>
          </a:p>
        </p:txBody>
      </p:sp>
    </p:spTree>
  </p:cSld>
  <p:clrMapOvr>
    <a:masterClrMapping/>
  </p:clrMapOvr>
  <p:transition>
    <p:blinds dir="vert"/>
  </p:transition>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9600" dirty="0" smtClean="0">
                <a:solidFill>
                  <a:srgbClr val="FF0000"/>
                </a:solidFill>
                <a:latin typeface="Algerian" pitchFamily="82" charset="0"/>
              </a:rPr>
              <a:t>THEME</a:t>
            </a:r>
            <a:endParaRPr lang="en-ZA" sz="9600" dirty="0">
              <a:solidFill>
                <a:srgbClr val="FF0000"/>
              </a:solidFill>
              <a:latin typeface="Algerian" pitchFamily="82" charset="0"/>
            </a:endParaRPr>
          </a:p>
        </p:txBody>
      </p:sp>
      <p:sp>
        <p:nvSpPr>
          <p:cNvPr id="3" name="Content Placeholder 2"/>
          <p:cNvSpPr>
            <a:spLocks noGrp="1"/>
          </p:cNvSpPr>
          <p:nvPr>
            <p:ph idx="1"/>
          </p:nvPr>
        </p:nvSpPr>
        <p:spPr/>
        <p:txBody>
          <a:bodyPr>
            <a:normAutofit fontScale="77500" lnSpcReduction="20000"/>
          </a:bodyPr>
          <a:lstStyle/>
          <a:p>
            <a:endParaRPr lang="en-ZA" dirty="0" smtClean="0"/>
          </a:p>
          <a:p>
            <a:r>
              <a:rPr lang="en-ZA" sz="9600" dirty="0" smtClean="0">
                <a:solidFill>
                  <a:srgbClr val="C00000"/>
                </a:solidFill>
                <a:latin typeface="Aharoni" pitchFamily="2" charset="-79"/>
                <a:cs typeface="Aharoni" pitchFamily="2" charset="-79"/>
              </a:rPr>
              <a:t>THE POWER OF ONE !</a:t>
            </a:r>
          </a:p>
          <a:p>
            <a:r>
              <a:rPr lang="en-ZA" sz="9600" dirty="0" smtClean="0">
                <a:solidFill>
                  <a:srgbClr val="C00000"/>
                </a:solidFill>
                <a:latin typeface="Aharoni" pitchFamily="2" charset="-79"/>
                <a:cs typeface="Aharoni" pitchFamily="2" charset="-79"/>
              </a:rPr>
              <a:t>ONE MEMBER ONE SOUL</a:t>
            </a:r>
            <a:endParaRPr lang="en-ZA" sz="9600" dirty="0">
              <a:solidFill>
                <a:srgbClr val="C00000"/>
              </a:solidFill>
              <a:latin typeface="Aharoni" pitchFamily="2" charset="-79"/>
              <a:cs typeface="Aharoni" pitchFamily="2" charset="-79"/>
            </a:endParaRPr>
          </a:p>
        </p:txBody>
      </p:sp>
    </p:spTree>
  </p:cSld>
  <p:clrMapOvr>
    <a:masterClrMapping/>
  </p:clrMapOvr>
  <p:transition>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5400" dirty="0" smtClean="0">
                <a:solidFill>
                  <a:schemeClr val="bg1"/>
                </a:solidFill>
                <a:latin typeface="Algerian" pitchFamily="82" charset="0"/>
              </a:rPr>
              <a:t>THE TOUGH QUESTIONS</a:t>
            </a:r>
            <a:endParaRPr lang="en-ZA" sz="5400" dirty="0">
              <a:solidFill>
                <a:schemeClr val="bg1"/>
              </a:solidFill>
              <a:latin typeface="Algerian" pitchFamily="82" charset="0"/>
            </a:endParaRPr>
          </a:p>
        </p:txBody>
      </p:sp>
      <p:sp>
        <p:nvSpPr>
          <p:cNvPr id="3" name="Content Placeholder 2"/>
          <p:cNvSpPr>
            <a:spLocks noGrp="1"/>
          </p:cNvSpPr>
          <p:nvPr>
            <p:ph idx="1"/>
          </p:nvPr>
        </p:nvSpPr>
        <p:spPr/>
        <p:txBody>
          <a:bodyPr>
            <a:normAutofit fontScale="92500" lnSpcReduction="10000"/>
          </a:bodyPr>
          <a:lstStyle/>
          <a:p>
            <a:r>
              <a:rPr lang="en-ZA" dirty="0" smtClean="0">
                <a:solidFill>
                  <a:schemeClr val="bg1"/>
                </a:solidFill>
                <a:latin typeface="Aharoni" pitchFamily="2" charset="-79"/>
                <a:cs typeface="Aharoni" pitchFamily="2" charset="-79"/>
              </a:rPr>
              <a:t>Q-HOW DID WE GIVE THE MEANIGFUL MINISTRY TO A FEW, WHO ARE PROFESSIONARY TRAINED, WHEN GOD HAS GIFTED AND ODAINED ALL BELIEVERS FOR MINISTRY?</a:t>
            </a:r>
          </a:p>
          <a:p>
            <a:pPr>
              <a:buFont typeface="Wingdings" pitchFamily="2" charset="2"/>
              <a:buChar char="Ø"/>
            </a:pPr>
            <a:r>
              <a:rPr lang="en-ZA" dirty="0" smtClean="0">
                <a:solidFill>
                  <a:schemeClr val="bg1"/>
                </a:solidFill>
                <a:latin typeface="Aharoni" pitchFamily="2" charset="-79"/>
                <a:cs typeface="Aharoni" pitchFamily="2" charset="-79"/>
              </a:rPr>
              <a:t>LIKE A STADIUM OF TEN THOUSAND SPECTATORS WATCHING THINGS HAPPEN THROUGH TWENTY TWO MEN PLAYING THE GAME, AND MAKING THINGS HAPPEN?</a:t>
            </a:r>
            <a:endParaRPr lang="en-ZA" dirty="0">
              <a:solidFill>
                <a:schemeClr val="bg1"/>
              </a:solidFill>
              <a:latin typeface="Aharoni" pitchFamily="2" charset="-79"/>
              <a:cs typeface="Aharoni" pitchFamily="2" charset="-79"/>
            </a:endParaRPr>
          </a:p>
        </p:txBody>
      </p:sp>
    </p:spTree>
  </p:cSld>
  <p:clrMapOvr>
    <a:masterClrMapping/>
  </p:clrMapOvr>
  <p:transition>
    <p:wedg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6000" dirty="0" smtClean="0">
                <a:latin typeface="Algerian" pitchFamily="82" charset="0"/>
              </a:rPr>
              <a:t>WHAT DO WE DO?</a:t>
            </a:r>
            <a:endParaRPr lang="en-ZA" sz="6000" dirty="0">
              <a:latin typeface="Algerian" pitchFamily="82" charset="0"/>
            </a:endParaRPr>
          </a:p>
        </p:txBody>
      </p:sp>
      <p:sp>
        <p:nvSpPr>
          <p:cNvPr id="3" name="Content Placeholder 2"/>
          <p:cNvSpPr>
            <a:spLocks noGrp="1"/>
          </p:cNvSpPr>
          <p:nvPr>
            <p:ph idx="1"/>
          </p:nvPr>
        </p:nvSpPr>
        <p:spPr/>
        <p:txBody>
          <a:bodyPr>
            <a:normAutofit fontScale="92500" lnSpcReduction="10000"/>
          </a:bodyPr>
          <a:lstStyle/>
          <a:p>
            <a:r>
              <a:rPr lang="en-ZA" dirty="0" smtClean="0">
                <a:latin typeface="Aharoni" pitchFamily="2" charset="-79"/>
                <a:cs typeface="Aharoni" pitchFamily="2" charset="-79"/>
              </a:rPr>
              <a:t>EVERY CHRISRIAN HAS A SPIRITUAL GIFT TO MINISTER WITH AS THEY WAIT FOR THE LORDS RETURN.</a:t>
            </a:r>
          </a:p>
          <a:p>
            <a:pPr>
              <a:buFont typeface="Wingdings" pitchFamily="2" charset="2"/>
              <a:buChar char="Ø"/>
            </a:pPr>
            <a:r>
              <a:rPr lang="en-ZA" dirty="0" smtClean="0">
                <a:latin typeface="Aharoni" pitchFamily="2" charset="-79"/>
                <a:cs typeface="Aharoni" pitchFamily="2" charset="-79"/>
              </a:rPr>
              <a:t>C.PETER WAGNER SAID-”AS FAR AS CHURCH GROWTH IS CONCERNED, LAY LIBERATION HAS OPENED UP FANTASTIC NEW POSSIBILITIES” IF LAY PEOPLE BECAME EXCITED ABOUT WHAT THEY CAN DO FOR THEIR CHURCH, THE SKY IS THE LIMIT. SO STAND UP AND BE ENVOLVED.</a:t>
            </a:r>
            <a:endParaRPr lang="en-ZA" dirty="0">
              <a:latin typeface="Aharoni" pitchFamily="2" charset="-79"/>
              <a:cs typeface="Aharoni" pitchFamily="2" charset="-79"/>
            </a:endParaRPr>
          </a:p>
        </p:txBody>
      </p:sp>
    </p:spTree>
  </p:cSld>
  <p:clrMapOvr>
    <a:masterClrMapping/>
  </p:clrMapOvr>
  <p:transition>
    <p:checker dir="vert"/>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solidFill>
                  <a:srgbClr val="FF0000"/>
                </a:solidFill>
                <a:latin typeface="Algerian" pitchFamily="82" charset="0"/>
              </a:rPr>
              <a:t>WITNESSING: A CHRISTIAN FUNDAMENTAL</a:t>
            </a:r>
            <a:endParaRPr lang="en-ZA" dirty="0">
              <a:solidFill>
                <a:srgbClr val="FF0000"/>
              </a:solidFill>
              <a:latin typeface="Algerian" pitchFamily="82" charset="0"/>
            </a:endParaRPr>
          </a:p>
        </p:txBody>
      </p:sp>
      <p:sp>
        <p:nvSpPr>
          <p:cNvPr id="3" name="Content Placeholder 2"/>
          <p:cNvSpPr>
            <a:spLocks noGrp="1"/>
          </p:cNvSpPr>
          <p:nvPr>
            <p:ph idx="1"/>
          </p:nvPr>
        </p:nvSpPr>
        <p:spPr/>
        <p:txBody>
          <a:bodyPr>
            <a:normAutofit fontScale="92500" lnSpcReduction="20000"/>
          </a:bodyPr>
          <a:lstStyle/>
          <a:p>
            <a:r>
              <a:rPr lang="en-ZA" dirty="0" smtClean="0">
                <a:solidFill>
                  <a:srgbClr val="C00000"/>
                </a:solidFill>
                <a:latin typeface="Aharoni" pitchFamily="2" charset="-79"/>
                <a:cs typeface="Aharoni" pitchFamily="2" charset="-79"/>
              </a:rPr>
              <a:t>THE BOOK OF ACTS BEGINS WITH A SHORT ACCOUNT OF JESUS,S LAST DAYS ON EARTH, AFTER WHICH LUKE SWIFTLY MOVES INTO HIS STIRRING PORTRAYALS OF THE SPREAD OF THE GOSPEL, AND THE GROWTH OF THE CHURCH. HE BEGINS THESE PORTRAYALS WITH A DESCRIPTION OF JESUS FOLLOWERS, AS THEY ARE BEING FILLED WITH THE HOLY SPIRIT (ACTS 2) THIS WAS AN EVENT WHICH LAUNCHED THEM INTO THE WORLD WITH THE POWER NEVER BEFORE SEEN.</a:t>
            </a:r>
            <a:endParaRPr lang="en-ZA" dirty="0">
              <a:solidFill>
                <a:srgbClr val="C00000"/>
              </a:solidFill>
              <a:latin typeface="Aharoni" pitchFamily="2" charset="-79"/>
              <a:cs typeface="Aharoni" pitchFamily="2" charset="-79"/>
            </a:endParaRPr>
          </a:p>
        </p:txBody>
      </p:sp>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20000"/>
                <a:lumOff val="8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sz="5400" dirty="0" smtClean="0">
                <a:solidFill>
                  <a:srgbClr val="FF0000"/>
                </a:solidFill>
                <a:latin typeface="Algerian" pitchFamily="82" charset="0"/>
              </a:rPr>
              <a:t>The purpose of the church</a:t>
            </a:r>
            <a:endParaRPr lang="en-ZA" sz="5400" dirty="0">
              <a:solidFill>
                <a:srgbClr val="FF0000"/>
              </a:solidFill>
              <a:latin typeface="Algerian" pitchFamily="82" charset="0"/>
            </a:endParaRPr>
          </a:p>
        </p:txBody>
      </p:sp>
      <p:sp>
        <p:nvSpPr>
          <p:cNvPr id="3" name="Content Placeholder 2"/>
          <p:cNvSpPr>
            <a:spLocks noGrp="1"/>
          </p:cNvSpPr>
          <p:nvPr>
            <p:ph idx="1"/>
          </p:nvPr>
        </p:nvSpPr>
        <p:spPr/>
        <p:txBody>
          <a:bodyPr>
            <a:normAutofit/>
          </a:bodyPr>
          <a:lstStyle/>
          <a:p>
            <a:r>
              <a:rPr lang="en-ZA" sz="2400" dirty="0" smtClean="0">
                <a:solidFill>
                  <a:srgbClr val="C00000"/>
                </a:solidFill>
                <a:latin typeface="Aharoni" pitchFamily="2" charset="-79"/>
                <a:cs typeface="Aharoni" pitchFamily="2" charset="-79"/>
              </a:rPr>
              <a:t>THE CHURCH IS IN THE WORLD FOR THREE REASONS;</a:t>
            </a:r>
          </a:p>
          <a:p>
            <a:pPr marL="457200" indent="-457200">
              <a:buFont typeface="+mj-lt"/>
              <a:buAutoNum type="arabicPeriod"/>
            </a:pPr>
            <a:r>
              <a:rPr lang="en-ZA" sz="2400" dirty="0" smtClean="0">
                <a:solidFill>
                  <a:srgbClr val="C00000"/>
                </a:solidFill>
                <a:latin typeface="Aharoni" pitchFamily="2" charset="-79"/>
                <a:cs typeface="Aharoni" pitchFamily="2" charset="-79"/>
              </a:rPr>
              <a:t>TO GLORIFY THE NAME OF THE LORD, IN WORD,AND IN DEED;MEANING A TOTAL DEDICATION TO THE PURPOSE OF THE CREATOR.</a:t>
            </a:r>
          </a:p>
          <a:p>
            <a:pPr marL="457200" indent="-457200">
              <a:buFont typeface="+mj-lt"/>
              <a:buAutoNum type="arabicPeriod"/>
            </a:pPr>
            <a:r>
              <a:rPr lang="en-ZA" sz="2400" dirty="0" smtClean="0">
                <a:solidFill>
                  <a:srgbClr val="C00000"/>
                </a:solidFill>
                <a:latin typeface="Aharoni" pitchFamily="2" charset="-79"/>
                <a:cs typeface="Aharoni" pitchFamily="2" charset="-79"/>
              </a:rPr>
              <a:t>TO EDIFY THE BODY OF CHRIST; THROUGH PRAYER FOR ONE ANOTHER,ENCOURAGING EACH OTHER etc</a:t>
            </a:r>
          </a:p>
          <a:p>
            <a:pPr marL="457200" indent="-457200">
              <a:buFont typeface="+mj-lt"/>
              <a:buAutoNum type="arabicPeriod"/>
            </a:pPr>
            <a:r>
              <a:rPr lang="en-ZA" sz="2400" dirty="0" smtClean="0">
                <a:solidFill>
                  <a:srgbClr val="C00000"/>
                </a:solidFill>
                <a:latin typeface="Aharoni" pitchFamily="2" charset="-79"/>
                <a:cs typeface="Aharoni" pitchFamily="2" charset="-79"/>
              </a:rPr>
              <a:t>THE EXTENTION OF THE KINGDOM; GOD WANTS HIS CHURCH TO GROW AND </a:t>
            </a:r>
            <a:r>
              <a:rPr lang="en-ZA" sz="2400" dirty="0" smtClean="0">
                <a:solidFill>
                  <a:srgbClr val="C00000"/>
                </a:solidFill>
                <a:latin typeface="Aharoni" pitchFamily="2" charset="-79"/>
                <a:cs typeface="Aharoni" pitchFamily="2" charset="-79"/>
              </a:rPr>
              <a:t>PROSPER, AND BE THE SALT AND THE LIGHT FOR THE EARTH,MT5:13,14</a:t>
            </a:r>
            <a:endParaRPr lang="en-ZA" sz="2400" dirty="0">
              <a:solidFill>
                <a:srgbClr val="C00000"/>
              </a:solidFill>
              <a:latin typeface="Aharoni" pitchFamily="2" charset="-79"/>
              <a:cs typeface="Aharoni" pitchFamily="2" charset="-79"/>
            </a:endParaRPr>
          </a:p>
        </p:txBody>
      </p:sp>
    </p:spTree>
  </p:cSld>
  <p:clrMapOvr>
    <a:masterClrMapping/>
  </p:clrMapOvr>
  <p:transition>
    <p:wipe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8000" dirty="0" smtClean="0">
                <a:solidFill>
                  <a:srgbClr val="FF0000"/>
                </a:solidFill>
                <a:latin typeface="Algerian" pitchFamily="82" charset="0"/>
              </a:rPr>
              <a:t>Church growth</a:t>
            </a:r>
            <a:endParaRPr lang="en-ZA" sz="8000" dirty="0">
              <a:solidFill>
                <a:srgbClr val="FF0000"/>
              </a:solidFill>
              <a:latin typeface="Algerian" pitchFamily="82" charset="0"/>
            </a:endParaRPr>
          </a:p>
        </p:txBody>
      </p:sp>
      <p:sp>
        <p:nvSpPr>
          <p:cNvPr id="3" name="Content Placeholder 2"/>
          <p:cNvSpPr>
            <a:spLocks noGrp="1"/>
          </p:cNvSpPr>
          <p:nvPr>
            <p:ph idx="1"/>
          </p:nvPr>
        </p:nvSpPr>
        <p:spPr/>
        <p:txBody>
          <a:bodyPr/>
          <a:lstStyle/>
          <a:p>
            <a:r>
              <a:rPr lang="en-ZA" dirty="0" smtClean="0">
                <a:solidFill>
                  <a:srgbClr val="FF0000"/>
                </a:solidFill>
                <a:latin typeface="Aharoni" pitchFamily="2" charset="-79"/>
                <a:cs typeface="Aharoni" pitchFamily="2" charset="-79"/>
              </a:rPr>
              <a:t>DEFINITION-</a:t>
            </a:r>
            <a:r>
              <a:rPr lang="en-ZA" sz="2400" dirty="0" smtClean="0">
                <a:solidFill>
                  <a:srgbClr val="FF0000"/>
                </a:solidFill>
                <a:latin typeface="Aharoni" pitchFamily="2" charset="-79"/>
                <a:cs typeface="Aharoni" pitchFamily="2" charset="-79"/>
              </a:rPr>
              <a:t>CHURCH GROWTH IS TEACHING AND TRAINING AND MODELING TO THE MEMBERS TO BECOME WHAT GOD DESIRES THEM TO BE, SO THAT THEY CAN WIN PEOPLE TO THE LORD JESUS CHRIST AND HIS CHURCH. THUS CHURCH GROWTH IS A SPIRITUAL AND YET PRACTICAL CONVICTION COMBINING THE ETRNAL  PRINCIPLES  OF GODS WORD WITH THE PRACTICAL INSIGHTS OF REACHING THE LOST.</a:t>
            </a:r>
            <a:endParaRPr lang="en-ZA" dirty="0">
              <a:solidFill>
                <a:srgbClr val="FF0000"/>
              </a:solidFill>
              <a:latin typeface="Aharoni" pitchFamily="2" charset="-79"/>
              <a:cs typeface="Aharoni" pitchFamily="2" charset="-79"/>
            </a:endParaRPr>
          </a:p>
        </p:txBody>
      </p:sp>
    </p:spTree>
  </p:cSld>
  <p:clrMapOvr>
    <a:masterClrMapping/>
  </p:clrMapOvr>
  <p:transition>
    <p:wedg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904</TotalTime>
  <Words>1193</Words>
  <Application>Microsoft Office PowerPoint</Application>
  <PresentationFormat>On-screen Show (4:3)</PresentationFormat>
  <Paragraphs>129</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PERSONAL WITNESSING</vt:lpstr>
      <vt:lpstr>theme</vt:lpstr>
      <vt:lpstr>ACTS 17:6</vt:lpstr>
      <vt:lpstr>PERSONAL MINISTRIES</vt:lpstr>
      <vt:lpstr>THE TOUGH QUESTIONS</vt:lpstr>
      <vt:lpstr>WHAT DO WE DO?</vt:lpstr>
      <vt:lpstr>WITNESSING: A CHRISTIAN FUNDAMENTAL</vt:lpstr>
      <vt:lpstr>The purpose of the church</vt:lpstr>
      <vt:lpstr>Church growth</vt:lpstr>
      <vt:lpstr>THE KINDS OF CHURCH GROWTH</vt:lpstr>
      <vt:lpstr>4.CENTRIPETAL &amp; CENTRIFUGAL GROWTH</vt:lpstr>
      <vt:lpstr>THE MOST RECEPTIVE TIMES</vt:lpstr>
      <vt:lpstr>POLITICAL/RELIGIOUS PERSECUTIONS-GOD</vt:lpstr>
      <vt:lpstr>IMPRISONMENT-GOD</vt:lpstr>
      <vt:lpstr>OPHANED-GOD</vt:lpstr>
      <vt:lpstr>CRITICAL CONDITIONS-GOD</vt:lpstr>
      <vt:lpstr>POVERTY-GOD</vt:lpstr>
      <vt:lpstr>JOB LOSS-GOD</vt:lpstr>
      <vt:lpstr>IN SEARCH FOR THE TRUTH-GOD</vt:lpstr>
      <vt:lpstr>WAR CONDITIONS-GOD</vt:lpstr>
      <vt:lpstr>RUNING FROM WAR ZONE-GOD</vt:lpstr>
      <vt:lpstr>OLD AGE-GOD</vt:lpstr>
      <vt:lpstr>THE PHYSICALLY CHALLENGED-GOD</vt:lpstr>
      <vt:lpstr>FAMILY STRIFE-GOD</vt:lpstr>
      <vt:lpstr>THE STRESSED &amp; AFRAID-GOD</vt:lpstr>
      <vt:lpstr>SICKNESS-GOD</vt:lpstr>
      <vt:lpstr>EVIL SPPRITS TORMENT-GOD</vt:lpstr>
      <vt:lpstr>PEOPLE RELOCATING-GOD</vt:lpstr>
      <vt:lpstr>DEATH OF A LOVED ONE-GOD</vt:lpstr>
      <vt:lpstr>Methods of personal evangelism</vt:lpstr>
      <vt:lpstr>THE SMALL GROUPS MINISTRY</vt:lpstr>
      <vt:lpstr>THE BIG DEAL ABOUT SMALL GROUPS</vt:lpstr>
      <vt:lpstr>THE F-O-R-T PRINCIPLE</vt:lpstr>
      <vt:lpstr>THE FORT PRINCIPLE</vt:lpstr>
      <vt:lpstr>COMMUNITY SERVICES</vt:lpstr>
      <vt:lpstr>THE SICK/BLIND/CRIPLE/DEAD</vt:lpstr>
      <vt:lpstr>DORCAS/AMO</vt:lpstr>
      <vt:lpstr>Mathew 25:35</vt:lpstr>
      <vt:lpstr>MATHEW 28:18</vt:lpstr>
      <vt:lpstr>WHAT LAY PREACHERS OUGHT TO DO</vt:lpstr>
      <vt:lpstr>THEME</vt:lpstr>
    </vt:vector>
  </TitlesOfParts>
  <Company>Deftones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WITNESSING</dc:title>
  <dc:creator>hams</dc:creator>
  <cp:lastModifiedBy>hams</cp:lastModifiedBy>
  <cp:revision>65</cp:revision>
  <dcterms:created xsi:type="dcterms:W3CDTF">2012-12-20T19:29:13Z</dcterms:created>
  <dcterms:modified xsi:type="dcterms:W3CDTF">2013-01-27T10:29:39Z</dcterms:modified>
</cp:coreProperties>
</file>