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2" r:id="rId4"/>
    <p:sldId id="283" r:id="rId5"/>
    <p:sldId id="290" r:id="rId6"/>
    <p:sldId id="291" r:id="rId7"/>
    <p:sldId id="284" r:id="rId8"/>
    <p:sldId id="288" r:id="rId9"/>
    <p:sldId id="285" r:id="rId10"/>
    <p:sldId id="286" r:id="rId11"/>
    <p:sldId id="287" r:id="rId12"/>
    <p:sldId id="280" r:id="rId13"/>
    <p:sldId id="281" r:id="rId14"/>
    <p:sldId id="258" r:id="rId15"/>
    <p:sldId id="257" r:id="rId16"/>
    <p:sldId id="259" r:id="rId17"/>
    <p:sldId id="262" r:id="rId18"/>
    <p:sldId id="261" r:id="rId19"/>
    <p:sldId id="260" r:id="rId20"/>
    <p:sldId id="263" r:id="rId21"/>
    <p:sldId id="264" r:id="rId22"/>
    <p:sldId id="265" r:id="rId23"/>
    <p:sldId id="267" r:id="rId24"/>
    <p:sldId id="268" r:id="rId25"/>
    <p:sldId id="266" r:id="rId26"/>
    <p:sldId id="269" r:id="rId27"/>
    <p:sldId id="271" r:id="rId28"/>
    <p:sldId id="270" r:id="rId29"/>
    <p:sldId id="272" r:id="rId30"/>
    <p:sldId id="273" r:id="rId31"/>
    <p:sldId id="275" r:id="rId32"/>
    <p:sldId id="274" r:id="rId33"/>
    <p:sldId id="277" r:id="rId34"/>
    <p:sldId id="278"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0"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20" name="Footer Placeholder 19"/>
          <p:cNvSpPr>
            <a:spLocks noGrp="1"/>
          </p:cNvSpPr>
          <p:nvPr>
            <p:ph type="ftr" sz="quarter" idx="11"/>
          </p:nvPr>
        </p:nvSpPr>
        <p:spPr/>
        <p:txBody>
          <a:bodyPr/>
          <a:lstStyle>
            <a:extLst/>
          </a:lstStyle>
          <a:p>
            <a:endParaRPr lang="en-ZW"/>
          </a:p>
        </p:txBody>
      </p:sp>
      <p:sp>
        <p:nvSpPr>
          <p:cNvPr id="10" name="Slide Number Placeholder 9"/>
          <p:cNvSpPr>
            <a:spLocks noGrp="1"/>
          </p:cNvSpPr>
          <p:nvPr>
            <p:ph type="sldNum" sz="quarter" idx="12"/>
          </p:nvPr>
        </p:nvSpPr>
        <p:spPr/>
        <p:txBody>
          <a:bodyPr/>
          <a:lstStyle>
            <a:extLst/>
          </a:lstStyle>
          <a:p>
            <a:fld id="{5DB97600-179B-40C1-AB94-61F2A93079EF}" type="slidenum">
              <a:rPr lang="en-ZW" smtClean="0"/>
              <a:pPr/>
              <a:t>‹#›</a:t>
            </a:fld>
            <a:endParaRPr lang="en-ZW"/>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5" name="Footer Placeholder 4"/>
          <p:cNvSpPr>
            <a:spLocks noGrp="1"/>
          </p:cNvSpPr>
          <p:nvPr>
            <p:ph type="ftr" sz="quarter" idx="11"/>
          </p:nvPr>
        </p:nvSpPr>
        <p:spPr/>
        <p:txBody>
          <a:bodyPr/>
          <a:lstStyle>
            <a:extLst/>
          </a:lstStyle>
          <a:p>
            <a:endParaRPr lang="en-ZW"/>
          </a:p>
        </p:txBody>
      </p:sp>
      <p:sp>
        <p:nvSpPr>
          <p:cNvPr id="6" name="Slide Number Placeholder 5"/>
          <p:cNvSpPr>
            <a:spLocks noGrp="1"/>
          </p:cNvSpPr>
          <p:nvPr>
            <p:ph type="sldNum" sz="quarter" idx="12"/>
          </p:nvPr>
        </p:nvSpPr>
        <p:spPr/>
        <p:txBody>
          <a:bodyPr/>
          <a:lstStyle>
            <a:extLst/>
          </a:lstStyle>
          <a:p>
            <a:fld id="{5DB97600-179B-40C1-AB94-61F2A93079EF}" type="slidenum">
              <a:rPr lang="en-ZW" smtClean="0"/>
              <a:pPr/>
              <a:t>‹#›</a:t>
            </a:fld>
            <a:endParaRPr lang="en-Z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5" name="Footer Placeholder 4"/>
          <p:cNvSpPr>
            <a:spLocks noGrp="1"/>
          </p:cNvSpPr>
          <p:nvPr>
            <p:ph type="ftr" sz="quarter" idx="11"/>
          </p:nvPr>
        </p:nvSpPr>
        <p:spPr/>
        <p:txBody>
          <a:bodyPr/>
          <a:lstStyle>
            <a:extLst/>
          </a:lstStyle>
          <a:p>
            <a:endParaRPr lang="en-ZW"/>
          </a:p>
        </p:txBody>
      </p:sp>
      <p:sp>
        <p:nvSpPr>
          <p:cNvPr id="6" name="Slide Number Placeholder 5"/>
          <p:cNvSpPr>
            <a:spLocks noGrp="1"/>
          </p:cNvSpPr>
          <p:nvPr>
            <p:ph type="sldNum" sz="quarter" idx="12"/>
          </p:nvPr>
        </p:nvSpPr>
        <p:spPr/>
        <p:txBody>
          <a:bodyPr/>
          <a:lstStyle>
            <a:extLst/>
          </a:lstStyle>
          <a:p>
            <a:fld id="{5DB97600-179B-40C1-AB94-61F2A93079EF}" type="slidenum">
              <a:rPr lang="en-ZW" smtClean="0"/>
              <a:pPr/>
              <a:t>‹#›</a:t>
            </a:fld>
            <a:endParaRPr lang="en-Z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5" name="Footer Placeholder 4"/>
          <p:cNvSpPr>
            <a:spLocks noGrp="1"/>
          </p:cNvSpPr>
          <p:nvPr>
            <p:ph type="ftr" sz="quarter" idx="11"/>
          </p:nvPr>
        </p:nvSpPr>
        <p:spPr/>
        <p:txBody>
          <a:bodyPr/>
          <a:lstStyle>
            <a:extLst/>
          </a:lstStyle>
          <a:p>
            <a:endParaRPr lang="en-ZW"/>
          </a:p>
        </p:txBody>
      </p:sp>
      <p:sp>
        <p:nvSpPr>
          <p:cNvPr id="6" name="Slide Number Placeholder 5"/>
          <p:cNvSpPr>
            <a:spLocks noGrp="1"/>
          </p:cNvSpPr>
          <p:nvPr>
            <p:ph type="sldNum" sz="quarter" idx="12"/>
          </p:nvPr>
        </p:nvSpPr>
        <p:spPr/>
        <p:txBody>
          <a:bodyPr/>
          <a:lstStyle>
            <a:extLst/>
          </a:lstStyle>
          <a:p>
            <a:fld id="{5DB97600-179B-40C1-AB94-61F2A93079EF}" type="slidenum">
              <a:rPr lang="en-ZW" smtClean="0"/>
              <a:pPr/>
              <a:t>‹#›</a:t>
            </a:fld>
            <a:endParaRPr lang="en-Z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5" name="Footer Placeholder 4"/>
          <p:cNvSpPr>
            <a:spLocks noGrp="1"/>
          </p:cNvSpPr>
          <p:nvPr>
            <p:ph type="ftr" sz="quarter" idx="11"/>
          </p:nvPr>
        </p:nvSpPr>
        <p:spPr/>
        <p:txBody>
          <a:bodyPr/>
          <a:lstStyle>
            <a:extLst/>
          </a:lstStyle>
          <a:p>
            <a:endParaRPr lang="en-ZW"/>
          </a:p>
        </p:txBody>
      </p:sp>
      <p:sp>
        <p:nvSpPr>
          <p:cNvPr id="6" name="Slide Number Placeholder 5"/>
          <p:cNvSpPr>
            <a:spLocks noGrp="1"/>
          </p:cNvSpPr>
          <p:nvPr>
            <p:ph type="sldNum" sz="quarter" idx="12"/>
          </p:nvPr>
        </p:nvSpPr>
        <p:spPr/>
        <p:txBody>
          <a:bodyPr/>
          <a:lstStyle>
            <a:extLst/>
          </a:lstStyle>
          <a:p>
            <a:fld id="{5DB97600-179B-40C1-AB94-61F2A93079EF}" type="slidenum">
              <a:rPr lang="en-ZW" smtClean="0"/>
              <a:pPr/>
              <a:t>‹#›</a:t>
            </a:fld>
            <a:endParaRPr lang="en-ZW"/>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6" name="Footer Placeholder 5"/>
          <p:cNvSpPr>
            <a:spLocks noGrp="1"/>
          </p:cNvSpPr>
          <p:nvPr>
            <p:ph type="ftr" sz="quarter" idx="11"/>
          </p:nvPr>
        </p:nvSpPr>
        <p:spPr/>
        <p:txBody>
          <a:bodyPr/>
          <a:lstStyle>
            <a:extLst/>
          </a:lstStyle>
          <a:p>
            <a:endParaRPr lang="en-ZW"/>
          </a:p>
        </p:txBody>
      </p:sp>
      <p:sp>
        <p:nvSpPr>
          <p:cNvPr id="7" name="Slide Number Placeholder 6"/>
          <p:cNvSpPr>
            <a:spLocks noGrp="1"/>
          </p:cNvSpPr>
          <p:nvPr>
            <p:ph type="sldNum" sz="quarter" idx="12"/>
          </p:nvPr>
        </p:nvSpPr>
        <p:spPr/>
        <p:txBody>
          <a:bodyPr/>
          <a:lstStyle>
            <a:extLst/>
          </a:lstStyle>
          <a:p>
            <a:fld id="{5DB97600-179B-40C1-AB94-61F2A93079EF}" type="slidenum">
              <a:rPr lang="en-ZW" smtClean="0"/>
              <a:pPr/>
              <a:t>‹#›</a:t>
            </a:fld>
            <a:endParaRPr lang="en-Z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8" name="Footer Placeholder 7"/>
          <p:cNvSpPr>
            <a:spLocks noGrp="1"/>
          </p:cNvSpPr>
          <p:nvPr>
            <p:ph type="ftr" sz="quarter" idx="11"/>
          </p:nvPr>
        </p:nvSpPr>
        <p:spPr/>
        <p:txBody>
          <a:bodyPr/>
          <a:lstStyle>
            <a:extLst/>
          </a:lstStyle>
          <a:p>
            <a:endParaRPr lang="en-ZW"/>
          </a:p>
        </p:txBody>
      </p:sp>
      <p:sp>
        <p:nvSpPr>
          <p:cNvPr id="9" name="Slide Number Placeholder 8"/>
          <p:cNvSpPr>
            <a:spLocks noGrp="1"/>
          </p:cNvSpPr>
          <p:nvPr>
            <p:ph type="sldNum" sz="quarter" idx="12"/>
          </p:nvPr>
        </p:nvSpPr>
        <p:spPr/>
        <p:txBody>
          <a:bodyPr/>
          <a:lstStyle>
            <a:extLst/>
          </a:lstStyle>
          <a:p>
            <a:fld id="{5DB97600-179B-40C1-AB94-61F2A93079EF}" type="slidenum">
              <a:rPr lang="en-ZW" smtClean="0"/>
              <a:pPr/>
              <a:t>‹#›</a:t>
            </a:fld>
            <a:endParaRPr lang="en-Z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4" name="Footer Placeholder 3"/>
          <p:cNvSpPr>
            <a:spLocks noGrp="1"/>
          </p:cNvSpPr>
          <p:nvPr>
            <p:ph type="ftr" sz="quarter" idx="11"/>
          </p:nvPr>
        </p:nvSpPr>
        <p:spPr/>
        <p:txBody>
          <a:bodyPr/>
          <a:lstStyle>
            <a:extLst/>
          </a:lstStyle>
          <a:p>
            <a:endParaRPr lang="en-ZW"/>
          </a:p>
        </p:txBody>
      </p:sp>
      <p:sp>
        <p:nvSpPr>
          <p:cNvPr id="5" name="Slide Number Placeholder 4"/>
          <p:cNvSpPr>
            <a:spLocks noGrp="1"/>
          </p:cNvSpPr>
          <p:nvPr>
            <p:ph type="sldNum" sz="quarter" idx="12"/>
          </p:nvPr>
        </p:nvSpPr>
        <p:spPr/>
        <p:txBody>
          <a:bodyPr/>
          <a:lstStyle>
            <a:extLst/>
          </a:lstStyle>
          <a:p>
            <a:fld id="{5DB97600-179B-40C1-AB94-61F2A93079EF}" type="slidenum">
              <a:rPr lang="en-ZW" smtClean="0"/>
              <a:pPr/>
              <a:t>‹#›</a:t>
            </a:fld>
            <a:endParaRPr lang="en-Z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3" name="Footer Placeholder 2"/>
          <p:cNvSpPr>
            <a:spLocks noGrp="1"/>
          </p:cNvSpPr>
          <p:nvPr>
            <p:ph type="ftr" sz="quarter" idx="11"/>
          </p:nvPr>
        </p:nvSpPr>
        <p:spPr/>
        <p:txBody>
          <a:bodyPr/>
          <a:lstStyle>
            <a:extLst/>
          </a:lstStyle>
          <a:p>
            <a:endParaRPr lang="en-ZW"/>
          </a:p>
        </p:txBody>
      </p:sp>
      <p:sp>
        <p:nvSpPr>
          <p:cNvPr id="4" name="Slide Number Placeholder 3"/>
          <p:cNvSpPr>
            <a:spLocks noGrp="1"/>
          </p:cNvSpPr>
          <p:nvPr>
            <p:ph type="sldNum" sz="quarter" idx="12"/>
          </p:nvPr>
        </p:nvSpPr>
        <p:spPr/>
        <p:txBody>
          <a:bodyPr/>
          <a:lstStyle>
            <a:extLst/>
          </a:lstStyle>
          <a:p>
            <a:fld id="{5DB97600-179B-40C1-AB94-61F2A93079EF}" type="slidenum">
              <a:rPr lang="en-ZW" smtClean="0"/>
              <a:pPr/>
              <a:t>‹#›</a:t>
            </a:fld>
            <a:endParaRPr lang="en-ZW"/>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6" name="Footer Placeholder 5"/>
          <p:cNvSpPr>
            <a:spLocks noGrp="1"/>
          </p:cNvSpPr>
          <p:nvPr>
            <p:ph type="ftr" sz="quarter" idx="11"/>
          </p:nvPr>
        </p:nvSpPr>
        <p:spPr/>
        <p:txBody>
          <a:bodyPr/>
          <a:lstStyle>
            <a:extLst/>
          </a:lstStyle>
          <a:p>
            <a:endParaRPr lang="en-ZW"/>
          </a:p>
        </p:txBody>
      </p:sp>
      <p:sp>
        <p:nvSpPr>
          <p:cNvPr id="7" name="Slide Number Placeholder 6"/>
          <p:cNvSpPr>
            <a:spLocks noGrp="1"/>
          </p:cNvSpPr>
          <p:nvPr>
            <p:ph type="sldNum" sz="quarter" idx="12"/>
          </p:nvPr>
        </p:nvSpPr>
        <p:spPr/>
        <p:txBody>
          <a:bodyPr/>
          <a:lstStyle>
            <a:extLst/>
          </a:lstStyle>
          <a:p>
            <a:fld id="{5DB97600-179B-40C1-AB94-61F2A93079EF}" type="slidenum">
              <a:rPr lang="en-ZW" smtClean="0"/>
              <a:pPr/>
              <a:t>‹#›</a:t>
            </a:fld>
            <a:endParaRPr lang="en-Z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6483DC0-34C1-44AE-9046-26B73EA400C2}" type="datetimeFigureOut">
              <a:rPr lang="en-US" smtClean="0"/>
              <a:pPr/>
              <a:t>1/19/2013</a:t>
            </a:fld>
            <a:endParaRPr lang="en-ZW"/>
          </a:p>
        </p:txBody>
      </p:sp>
      <p:sp>
        <p:nvSpPr>
          <p:cNvPr id="6" name="Footer Placeholder 5"/>
          <p:cNvSpPr>
            <a:spLocks noGrp="1"/>
          </p:cNvSpPr>
          <p:nvPr>
            <p:ph type="ftr" sz="quarter" idx="11"/>
          </p:nvPr>
        </p:nvSpPr>
        <p:spPr/>
        <p:txBody>
          <a:bodyPr/>
          <a:lstStyle>
            <a:extLst/>
          </a:lstStyle>
          <a:p>
            <a:endParaRPr lang="en-ZW"/>
          </a:p>
        </p:txBody>
      </p:sp>
      <p:sp>
        <p:nvSpPr>
          <p:cNvPr id="7" name="Slide Number Placeholder 6"/>
          <p:cNvSpPr>
            <a:spLocks noGrp="1"/>
          </p:cNvSpPr>
          <p:nvPr>
            <p:ph type="sldNum" sz="quarter" idx="12"/>
          </p:nvPr>
        </p:nvSpPr>
        <p:spPr/>
        <p:txBody>
          <a:bodyPr/>
          <a:lstStyle>
            <a:extLst/>
          </a:lstStyle>
          <a:p>
            <a:fld id="{5DB97600-179B-40C1-AB94-61F2A93079EF}" type="slidenum">
              <a:rPr lang="en-ZW" smtClean="0"/>
              <a:pPr/>
              <a:t>‹#›</a:t>
            </a:fld>
            <a:endParaRPr lang="en-ZW"/>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6483DC0-34C1-44AE-9046-26B73EA400C2}" type="datetimeFigureOut">
              <a:rPr lang="en-US" smtClean="0"/>
              <a:pPr/>
              <a:t>1/19/2013</a:t>
            </a:fld>
            <a:endParaRPr lang="en-ZW"/>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W"/>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B97600-179B-40C1-AB94-61F2A93079EF}" type="slidenum">
              <a:rPr lang="en-ZW" smtClean="0"/>
              <a:pPr/>
              <a:t>‹#›</a:t>
            </a:fld>
            <a:endParaRPr lang="en-ZW"/>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43000"/>
            <a:ext cx="7406640" cy="1472184"/>
          </a:xfrm>
        </p:spPr>
        <p:txBody>
          <a:bodyPr>
            <a:noAutofit/>
          </a:bodyPr>
          <a:lstStyle/>
          <a:p>
            <a:pPr algn="ctr"/>
            <a:r>
              <a:rPr lang="en-ZW" sz="7200" dirty="0" smtClean="0"/>
              <a:t>Impact South Africa</a:t>
            </a:r>
            <a:endParaRPr lang="en-ZW" sz="7200" dirty="0"/>
          </a:p>
        </p:txBody>
      </p:sp>
      <p:sp>
        <p:nvSpPr>
          <p:cNvPr id="3" name="Subtitle 2"/>
          <p:cNvSpPr>
            <a:spLocks noGrp="1"/>
          </p:cNvSpPr>
          <p:nvPr>
            <p:ph type="subTitle" idx="1"/>
          </p:nvPr>
        </p:nvSpPr>
        <p:spPr>
          <a:xfrm>
            <a:off x="1447800" y="4038600"/>
            <a:ext cx="7406640" cy="1752600"/>
          </a:xfrm>
        </p:spPr>
        <p:txBody>
          <a:bodyPr/>
          <a:lstStyle/>
          <a:p>
            <a:pPr algn="ctr"/>
            <a:r>
              <a:rPr lang="en-ZW" dirty="0" smtClean="0"/>
              <a:t>Promotional Presentation </a:t>
            </a:r>
          </a:p>
          <a:p>
            <a:pPr algn="ctr"/>
            <a:r>
              <a:rPr lang="en-ZW" dirty="0" smtClean="0"/>
              <a:t>Presented by </a:t>
            </a:r>
            <a:r>
              <a:rPr lang="en-ZW" dirty="0" err="1" smtClean="0"/>
              <a:t>Highten</a:t>
            </a:r>
            <a:r>
              <a:rPr lang="en-ZW" dirty="0" smtClean="0"/>
              <a:t> </a:t>
            </a:r>
            <a:r>
              <a:rPr lang="en-ZW" dirty="0" err="1" smtClean="0"/>
              <a:t>Hamweene</a:t>
            </a:r>
            <a:r>
              <a:rPr lang="en-ZW" dirty="0" smtClean="0"/>
              <a:t> </a:t>
            </a:r>
          </a:p>
          <a:p>
            <a:pPr algn="ctr"/>
            <a:r>
              <a:rPr lang="en-ZW" dirty="0" smtClean="0"/>
              <a:t>Youth Director, Lusaka Conference</a:t>
            </a:r>
            <a:endParaRPr lang="en-Z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Detail</a:t>
            </a:r>
            <a:endParaRPr lang="en-ZW" dirty="0"/>
          </a:p>
        </p:txBody>
      </p:sp>
      <p:sp>
        <p:nvSpPr>
          <p:cNvPr id="3" name="Content Placeholder 2"/>
          <p:cNvSpPr>
            <a:spLocks noGrp="1"/>
          </p:cNvSpPr>
          <p:nvPr>
            <p:ph idx="1"/>
          </p:nvPr>
        </p:nvSpPr>
        <p:spPr/>
        <p:txBody>
          <a:bodyPr>
            <a:normAutofit fontScale="92500"/>
          </a:bodyPr>
          <a:lstStyle/>
          <a:p>
            <a:r>
              <a:rPr lang="en-ZW" dirty="0" smtClean="0"/>
              <a:t>The World Conference on Youth and Community Services will convene in Pretoria, South Africa from July 1 to 13, 2013. Youth from around the world will participate in this noble cause. The project will bring senior youth and young adults, ages 18 to 30+, from every world division of the church. One week will be set aside for the youth and their leaders to be involved in youth-oriented service projects. </a:t>
            </a:r>
          </a:p>
          <a:p>
            <a:endParaRPr lang="en-Z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fontScale="92500" lnSpcReduction="10000"/>
          </a:bodyPr>
          <a:lstStyle/>
          <a:p>
            <a:r>
              <a:rPr lang="en-ZW" dirty="0" smtClean="0"/>
              <a:t>Pretoria and the surrounding areas will be impacted by the love of God through the lives of the Seventh-day Adventist youth. Community leaders will be approached and will propose ways in which we can bring a contribution to their communities. Our own young people will maximize their skills as they work together in the development and improvement of the communities they will serve. A door to mutual understanding and cooperative spirit will be opened through exchanges between culturally diverse young people serving in multi-cultural communities.</a:t>
            </a:r>
          </a:p>
          <a:p>
            <a:endParaRPr lang="en-ZW"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Registration </a:t>
            </a:r>
            <a:endParaRPr lang="en-ZW" dirty="0"/>
          </a:p>
        </p:txBody>
      </p:sp>
      <p:sp>
        <p:nvSpPr>
          <p:cNvPr id="3" name="Content Placeholder 2"/>
          <p:cNvSpPr>
            <a:spLocks noGrp="1"/>
          </p:cNvSpPr>
          <p:nvPr>
            <p:ph idx="1"/>
          </p:nvPr>
        </p:nvSpPr>
        <p:spPr>
          <a:xfrm>
            <a:off x="1447800" y="2057400"/>
            <a:ext cx="7498080" cy="3124200"/>
          </a:xfrm>
        </p:spPr>
        <p:txBody>
          <a:bodyPr/>
          <a:lstStyle/>
          <a:p>
            <a:r>
              <a:rPr lang="en-ZW" dirty="0" smtClean="0"/>
              <a:t>$ 200 – Up to December 31, 2012</a:t>
            </a:r>
          </a:p>
          <a:p>
            <a:r>
              <a:rPr lang="en-ZW" dirty="0" smtClean="0"/>
              <a:t>$ 250 – After December 31, 2012</a:t>
            </a:r>
          </a:p>
          <a:p>
            <a:r>
              <a:rPr lang="en-ZW" dirty="0" smtClean="0"/>
              <a:t>All Registration Payments to be made by </a:t>
            </a:r>
            <a:r>
              <a:rPr lang="en-ZW" dirty="0" smtClean="0">
                <a:solidFill>
                  <a:srgbClr val="FF0000"/>
                </a:solidFill>
              </a:rPr>
              <a:t>31</a:t>
            </a:r>
            <a:r>
              <a:rPr lang="en-ZW" baseline="30000" dirty="0" smtClean="0">
                <a:solidFill>
                  <a:srgbClr val="FF0000"/>
                </a:solidFill>
              </a:rPr>
              <a:t>st</a:t>
            </a:r>
            <a:r>
              <a:rPr lang="en-ZW" dirty="0" smtClean="0">
                <a:solidFill>
                  <a:srgbClr val="FF0000"/>
                </a:solidFill>
              </a:rPr>
              <a:t> March 2013</a:t>
            </a:r>
            <a:endParaRPr lang="en-ZW"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Accommodation </a:t>
            </a:r>
            <a:endParaRPr lang="en-ZW" dirty="0"/>
          </a:p>
        </p:txBody>
      </p:sp>
      <p:sp>
        <p:nvSpPr>
          <p:cNvPr id="3" name="Content Placeholder 2"/>
          <p:cNvSpPr>
            <a:spLocks noGrp="1"/>
          </p:cNvSpPr>
          <p:nvPr>
            <p:ph idx="1"/>
          </p:nvPr>
        </p:nvSpPr>
        <p:spPr/>
        <p:txBody>
          <a:bodyPr/>
          <a:lstStyle/>
          <a:p>
            <a:endParaRPr lang="en-Z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0"/>
            <a:ext cx="8229600" cy="1143000"/>
          </a:xfrm>
        </p:spPr>
        <p:txBody>
          <a:bodyPr>
            <a:noAutofit/>
          </a:bodyPr>
          <a:lstStyle/>
          <a:p>
            <a:r>
              <a:rPr lang="en-ZW" sz="5400" b="1" dirty="0" smtClean="0"/>
              <a:t>Featured Speakers</a:t>
            </a:r>
            <a:endParaRPr lang="en-ZW" sz="5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smtClean="0"/>
              <a:t>David </a:t>
            </a:r>
            <a:r>
              <a:rPr lang="en-ZW" b="1" dirty="0" err="1" smtClean="0"/>
              <a:t>Asscherick</a:t>
            </a:r>
            <a:endParaRPr lang="en-ZW" dirty="0"/>
          </a:p>
        </p:txBody>
      </p:sp>
      <p:pic>
        <p:nvPicPr>
          <p:cNvPr id="1026" name="Picture 2" descr="C:\Users\Phemmy Pearl\Pictures\DA.jpg"/>
          <p:cNvPicPr>
            <a:picLocks noGrp="1" noChangeAspect="1" noChangeArrowheads="1"/>
          </p:cNvPicPr>
          <p:nvPr>
            <p:ph idx="1"/>
          </p:nvPr>
        </p:nvPicPr>
        <p:blipFill>
          <a:blip r:embed="rId2" cstate="print"/>
          <a:srcRect/>
          <a:stretch>
            <a:fillRect/>
          </a:stretch>
        </p:blipFill>
        <p:spPr bwMode="auto">
          <a:xfrm>
            <a:off x="1676400" y="1524000"/>
            <a:ext cx="6553200" cy="4724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077200" cy="5364163"/>
          </a:xfrm>
        </p:spPr>
        <p:txBody>
          <a:bodyPr>
            <a:normAutofit lnSpcReduction="10000"/>
          </a:bodyPr>
          <a:lstStyle/>
          <a:p>
            <a:r>
              <a:rPr lang="en-ZW" dirty="0" smtClean="0"/>
              <a:t>David </a:t>
            </a:r>
            <a:r>
              <a:rPr lang="en-ZW" dirty="0" err="1" smtClean="0"/>
              <a:t>Asscherick</a:t>
            </a:r>
            <a:r>
              <a:rPr lang="en-ZW" dirty="0" smtClean="0"/>
              <a:t> is co-director of Light Bearers and co-founder of ARISE. He has spent the last 15 years </a:t>
            </a:r>
            <a:r>
              <a:rPr lang="en-ZW" dirty="0" err="1" smtClean="0"/>
              <a:t>traveling</a:t>
            </a:r>
            <a:r>
              <a:rPr lang="en-ZW" dirty="0" smtClean="0"/>
              <a:t> the globe preaching and teaching the gospel of Jesus Christ. He is the author of God in Pain: Another Look at Evil, Suffering, and the Cross, his first book. He and </a:t>
            </a:r>
            <a:r>
              <a:rPr lang="en-ZW" dirty="0" err="1" smtClean="0"/>
              <a:t>Violeta</a:t>
            </a:r>
            <a:r>
              <a:rPr lang="en-ZW" dirty="0" smtClean="0"/>
              <a:t>, his wife of 13 years, are the happy parents of two boys, Landon and </a:t>
            </a:r>
            <a:r>
              <a:rPr lang="en-ZW" dirty="0" err="1" smtClean="0"/>
              <a:t>Jabel</a:t>
            </a:r>
            <a:r>
              <a:rPr lang="en-ZW" dirty="0" smtClean="0"/>
              <a:t>. They enjoy backpacking, climbing, running, fly fishing, and reading.</a:t>
            </a:r>
          </a:p>
          <a:p>
            <a:endParaRPr lang="en-ZW"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smtClean="0"/>
              <a:t>Ted N. C. Wilson</a:t>
            </a:r>
            <a:endParaRPr lang="en-ZW" dirty="0"/>
          </a:p>
        </p:txBody>
      </p:sp>
      <p:pic>
        <p:nvPicPr>
          <p:cNvPr id="2050" name="Picture 2" descr="C:\Users\Phemmy Pearl\Pictures\Ted.png"/>
          <p:cNvPicPr>
            <a:picLocks noGrp="1" noChangeAspect="1" noChangeArrowheads="1"/>
          </p:cNvPicPr>
          <p:nvPr>
            <p:ph idx="1"/>
          </p:nvPr>
        </p:nvPicPr>
        <p:blipFill>
          <a:blip r:embed="rId2" cstate="print"/>
          <a:stretch>
            <a:fillRect/>
          </a:stretch>
        </p:blipFill>
        <p:spPr bwMode="auto">
          <a:xfrm>
            <a:off x="3048000" y="1905000"/>
            <a:ext cx="3089156" cy="4038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W" dirty="0" smtClean="0"/>
              <a:t>Ted N. C. Wilson was elected as president of the Seventh-day Adventist world church in July 2010 during the General Conference Session in Atlanta. Born in </a:t>
            </a:r>
            <a:r>
              <a:rPr lang="en-ZW" dirty="0" err="1" smtClean="0"/>
              <a:t>Takoma</a:t>
            </a:r>
            <a:r>
              <a:rPr lang="en-ZW" dirty="0" smtClean="0"/>
              <a:t> Park, Maryland on May 10, 1950, the son of former General Conference President Neal C. Wilson and </a:t>
            </a:r>
            <a:r>
              <a:rPr lang="en-ZW" dirty="0" err="1" smtClean="0"/>
              <a:t>Elinor</a:t>
            </a:r>
            <a:r>
              <a:rPr lang="en-ZW" dirty="0" smtClean="0"/>
              <a:t> E. Wilson spent part of his childhood in Egypt.</a:t>
            </a:r>
            <a:endParaRPr lang="en-ZW"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smtClean="0"/>
              <a:t>Dr. Benjamin S. Carson, Sr., </a:t>
            </a:r>
            <a:endParaRPr lang="en-ZW" dirty="0"/>
          </a:p>
        </p:txBody>
      </p:sp>
      <p:pic>
        <p:nvPicPr>
          <p:cNvPr id="4" name="Picture 2" descr="C:\Users\Phemmy Pearl\Pictures\CARSON%20benjamin.png"/>
          <p:cNvPicPr>
            <a:picLocks noGrp="1" noChangeAspect="1" noChangeArrowheads="1"/>
          </p:cNvPicPr>
          <p:nvPr>
            <p:ph idx="1"/>
          </p:nvPr>
        </p:nvPicPr>
        <p:blipFill>
          <a:blip r:embed="rId2" cstate="print"/>
          <a:srcRect/>
          <a:stretch>
            <a:fillRect/>
          </a:stretch>
        </p:blipFill>
        <p:spPr bwMode="auto">
          <a:xfrm>
            <a:off x="2057400" y="1524000"/>
            <a:ext cx="5638801" cy="4495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hemmy Pearl\Downloads\WCYCS+Pretoria+postcard.jpg"/>
          <p:cNvPicPr>
            <a:picLocks noGrp="1" noChangeAspect="1" noChangeArrowheads="1"/>
          </p:cNvPicPr>
          <p:nvPr>
            <p:ph idx="1"/>
          </p:nvPr>
        </p:nvPicPr>
        <p:blipFill>
          <a:blip r:embed="rId2" cstate="print"/>
          <a:srcRect/>
          <a:stretch>
            <a:fillRect/>
          </a:stretch>
        </p:blipFill>
        <p:spPr bwMode="auto">
          <a:xfrm>
            <a:off x="990601" y="381000"/>
            <a:ext cx="7846494" cy="6248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W" dirty="0" smtClean="0"/>
              <a:t>Dr. Carson is a full professor of neurosurgery, oncology, plastic surgery, and </a:t>
            </a:r>
            <a:r>
              <a:rPr lang="en-ZW" dirty="0" err="1" smtClean="0"/>
              <a:t>pediatrics</a:t>
            </a:r>
            <a:r>
              <a:rPr lang="en-ZW" dirty="0" smtClean="0"/>
              <a:t> at the Johns Hopkins School of Medicine. In 1984, he was named director of </a:t>
            </a:r>
            <a:r>
              <a:rPr lang="en-ZW" dirty="0" err="1" smtClean="0"/>
              <a:t>pediatric</a:t>
            </a:r>
            <a:r>
              <a:rPr lang="en-ZW" dirty="0" smtClean="0"/>
              <a:t> neurosurgery at Johns Hopkins Children's </a:t>
            </a:r>
            <a:r>
              <a:rPr lang="en-ZW" dirty="0" err="1" smtClean="0"/>
              <a:t>Center</a:t>
            </a:r>
            <a:r>
              <a:rPr lang="en-ZW" dirty="0" smtClean="0"/>
              <a:t>, a position he still holds today.</a:t>
            </a:r>
            <a:endParaRPr lang="en-ZW"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0"/>
            <a:ext cx="8229600" cy="1143000"/>
          </a:xfrm>
        </p:spPr>
        <p:txBody>
          <a:bodyPr>
            <a:normAutofit/>
          </a:bodyPr>
          <a:lstStyle/>
          <a:p>
            <a:r>
              <a:rPr lang="en-ZW" sz="6600" dirty="0" smtClean="0"/>
              <a:t>Devotional  Speakers</a:t>
            </a:r>
            <a:endParaRPr lang="en-ZW" sz="6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smtClean="0"/>
              <a:t>James Black, </a:t>
            </a:r>
            <a:r>
              <a:rPr lang="en-ZW" b="1" dirty="0" err="1" smtClean="0"/>
              <a:t>Sr</a:t>
            </a:r>
            <a:endParaRPr lang="en-ZW" dirty="0"/>
          </a:p>
        </p:txBody>
      </p:sp>
      <p:pic>
        <p:nvPicPr>
          <p:cNvPr id="3074" name="Picture 2" descr="C:\Users\Phemmy Pearl\Pictures\james.png"/>
          <p:cNvPicPr>
            <a:picLocks noGrp="1" noChangeAspect="1" noChangeArrowheads="1"/>
          </p:cNvPicPr>
          <p:nvPr>
            <p:ph idx="1"/>
          </p:nvPr>
        </p:nvPicPr>
        <p:blipFill>
          <a:blip r:embed="rId2" cstate="print"/>
          <a:srcRect/>
          <a:stretch>
            <a:fillRect/>
          </a:stretch>
        </p:blipFill>
        <p:spPr bwMode="auto">
          <a:xfrm>
            <a:off x="2286000" y="1371600"/>
            <a:ext cx="5181600" cy="495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a:p>
        </p:txBody>
      </p:sp>
      <p:sp>
        <p:nvSpPr>
          <p:cNvPr id="3" name="Content Placeholder 2"/>
          <p:cNvSpPr>
            <a:spLocks noGrp="1"/>
          </p:cNvSpPr>
          <p:nvPr>
            <p:ph idx="1"/>
          </p:nvPr>
        </p:nvSpPr>
        <p:spPr/>
        <p:txBody>
          <a:bodyPr/>
          <a:lstStyle/>
          <a:p>
            <a:r>
              <a:rPr lang="en-ZW" dirty="0" smtClean="0"/>
              <a:t>Pastor James (JB) Black, Sr. is the Director of Youth </a:t>
            </a:r>
            <a:r>
              <a:rPr lang="en-ZW" dirty="0" err="1" smtClean="0"/>
              <a:t>Minsitries</a:t>
            </a:r>
            <a:r>
              <a:rPr lang="en-ZW" dirty="0" smtClean="0"/>
              <a:t> for the North American Division. He oversees Teens, Pathfinders, Adventurers, Master Guides, Young Adults, Adventist Christian Fellowship, and Camp Ministries. Large networks of empowered leaders have been mobilized for each of these ministry disciplines.</a:t>
            </a:r>
            <a:endParaRPr lang="en-ZW"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Anthony Hall</a:t>
            </a:r>
            <a:endParaRPr lang="en-ZW" dirty="0"/>
          </a:p>
        </p:txBody>
      </p:sp>
      <p:pic>
        <p:nvPicPr>
          <p:cNvPr id="4098" name="Picture 2" descr="C:\Users\Phemmy Pearl\Pictures\Anthony%20Hall.png"/>
          <p:cNvPicPr>
            <a:picLocks noChangeAspect="1" noChangeArrowheads="1"/>
          </p:cNvPicPr>
          <p:nvPr/>
        </p:nvPicPr>
        <p:blipFill>
          <a:blip r:embed="rId2" cstate="print"/>
          <a:srcRect/>
          <a:stretch>
            <a:fillRect/>
          </a:stretch>
        </p:blipFill>
        <p:spPr bwMode="auto">
          <a:xfrm>
            <a:off x="1219200" y="1371600"/>
            <a:ext cx="6781800" cy="4800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ZW" dirty="0" smtClean="0"/>
              <a:t>Anthony S. Hall was installed as the Youth Ministries Director of the Caribbean Union Conference on July 17, 2011. A native of Barbados, Anthony grew up in the village of Cave Hill. By age seventeen Anthony had assumed the following roles: Pathfinder Director, AY Leader, and Elder of the Ebenezer Seventh-day Adventist Church, Barbados. He was ordained and set aside to the gospel ministry in 1997 and has served with distinction in Barbados, St. Lucia and Trinidad over the past 20 years.</a:t>
            </a:r>
          </a:p>
          <a:p>
            <a:endParaRPr lang="en-ZW"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0"/>
            <a:ext cx="8229600" cy="1143000"/>
          </a:xfrm>
        </p:spPr>
        <p:txBody>
          <a:bodyPr>
            <a:noAutofit/>
          </a:bodyPr>
          <a:lstStyle/>
          <a:p>
            <a:r>
              <a:rPr lang="en-ZW" sz="6000" dirty="0" smtClean="0"/>
              <a:t>Plenary Session Speakers</a:t>
            </a:r>
            <a:endParaRPr lang="en-ZW" sz="6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Gilbert </a:t>
            </a:r>
            <a:r>
              <a:rPr lang="en-ZW" dirty="0" err="1" smtClean="0"/>
              <a:t>Cangy</a:t>
            </a:r>
            <a:endParaRPr lang="en-ZW" dirty="0"/>
          </a:p>
        </p:txBody>
      </p:sp>
      <p:pic>
        <p:nvPicPr>
          <p:cNvPr id="5122" name="Picture 2" descr="C:\Users\Phemmy Pearl\Pictures\Gilbert.png"/>
          <p:cNvPicPr>
            <a:picLocks noGrp="1" noChangeAspect="1" noChangeArrowheads="1"/>
          </p:cNvPicPr>
          <p:nvPr>
            <p:ph idx="1"/>
          </p:nvPr>
        </p:nvPicPr>
        <p:blipFill>
          <a:blip r:embed="rId2" cstate="print"/>
          <a:stretch>
            <a:fillRect/>
          </a:stretch>
        </p:blipFill>
        <p:spPr bwMode="auto">
          <a:xfrm>
            <a:off x="2667000" y="1905000"/>
            <a:ext cx="4495800" cy="4495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848600" cy="5867400"/>
          </a:xfrm>
        </p:spPr>
        <p:txBody>
          <a:bodyPr>
            <a:normAutofit fontScale="77500" lnSpcReduction="20000"/>
          </a:bodyPr>
          <a:lstStyle/>
          <a:p>
            <a:r>
              <a:rPr lang="en-ZW" dirty="0" smtClean="0"/>
              <a:t>Gilbert was born of missionary parents in the Seychelles Islands. He grew up in Mauritius with his six brothers and sisters and joined the Merchant Navy as a cadet officer after his high school years. Gilbert graduated from Avondale College in 1987 and </a:t>
            </a:r>
            <a:r>
              <a:rPr lang="en-ZW" dirty="0" err="1" smtClean="0"/>
              <a:t>pastored</a:t>
            </a:r>
            <a:r>
              <a:rPr lang="en-ZW" dirty="0" smtClean="0"/>
              <a:t> in the state of Victoria for six years before being called to be Youth Director in Sydney in 1993. In 1999, he was appointed as the Director for Youth Ministries for the South Pacific Division. In 2009, he asked for a change to pastor a local church in Sydney, from where he was called to be the General Conference Youth Director in 2010. Gilbert obtained a Masters in Youth Ministry from La Sierra University in 1997 and is currently working on a Doctoral program. His dream is to see youth take hold of the mission for the church and stand up as a global movement for Jesus to bring hope and meaning to our hopeless world.</a:t>
            </a:r>
            <a:endParaRPr lang="en-ZW"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3800" b="1" dirty="0" smtClean="0"/>
              <a:t>Dr. Benjamin S. Carson, Sr. , M.D</a:t>
            </a:r>
            <a:endParaRPr lang="en-ZW" sz="3800" dirty="0"/>
          </a:p>
        </p:txBody>
      </p:sp>
      <p:pic>
        <p:nvPicPr>
          <p:cNvPr id="6146" name="Picture 2" descr="C:\Users\Phemmy Pearl\Pictures\CARSON%20benjamin.png"/>
          <p:cNvPicPr>
            <a:picLocks noGrp="1" noChangeAspect="1" noChangeArrowheads="1"/>
          </p:cNvPicPr>
          <p:nvPr>
            <p:ph idx="1"/>
          </p:nvPr>
        </p:nvPicPr>
        <p:blipFill>
          <a:blip r:embed="rId2" cstate="print"/>
          <a:srcRect/>
          <a:stretch>
            <a:fillRect/>
          </a:stretch>
        </p:blipFill>
        <p:spPr bwMode="auto">
          <a:xfrm>
            <a:off x="1981200" y="1295400"/>
            <a:ext cx="5638799" cy="5257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4800" dirty="0" smtClean="0"/>
              <a:t>What?</a:t>
            </a:r>
            <a:endParaRPr lang="en-ZW" sz="4800" dirty="0"/>
          </a:p>
        </p:txBody>
      </p:sp>
      <p:sp>
        <p:nvSpPr>
          <p:cNvPr id="3" name="Content Placeholder 2"/>
          <p:cNvSpPr>
            <a:spLocks noGrp="1"/>
          </p:cNvSpPr>
          <p:nvPr>
            <p:ph idx="1"/>
          </p:nvPr>
        </p:nvSpPr>
        <p:spPr>
          <a:xfrm>
            <a:off x="1435608" y="2438400"/>
            <a:ext cx="7498080" cy="3810000"/>
          </a:xfrm>
        </p:spPr>
        <p:txBody>
          <a:bodyPr/>
          <a:lstStyle/>
          <a:p>
            <a:r>
              <a:rPr lang="en-ZW" b="1" dirty="0" smtClean="0"/>
              <a:t>Impact South Africa</a:t>
            </a:r>
          </a:p>
          <a:p>
            <a:r>
              <a:rPr lang="en-ZW" b="1" dirty="0" smtClean="0"/>
              <a:t>World Conference on Youth and Community Services</a:t>
            </a:r>
          </a:p>
          <a:p>
            <a:pPr>
              <a:buNone/>
            </a:pPr>
            <a:endParaRPr lang="en-ZW" dirty="0" smtClean="0"/>
          </a:p>
          <a:p>
            <a:endParaRPr lang="en-ZW"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457200"/>
            <a:ext cx="7498080" cy="5867400"/>
          </a:xfrm>
        </p:spPr>
        <p:txBody>
          <a:bodyPr>
            <a:normAutofit/>
          </a:bodyPr>
          <a:lstStyle/>
          <a:p>
            <a:r>
              <a:rPr lang="en-ZW" dirty="0" smtClean="0"/>
              <a:t>Dr. Carson is a full professor of neurosurgery, oncology, plastic surgery, and </a:t>
            </a:r>
            <a:r>
              <a:rPr lang="en-ZW" dirty="0" err="1" smtClean="0"/>
              <a:t>pediatrics</a:t>
            </a:r>
            <a:r>
              <a:rPr lang="en-ZW" dirty="0" smtClean="0"/>
              <a:t> at the Johns Hopkins School of Medicine. In 1984, he was named director of </a:t>
            </a:r>
            <a:r>
              <a:rPr lang="en-ZW" dirty="0" err="1" smtClean="0"/>
              <a:t>pediatric</a:t>
            </a:r>
            <a:r>
              <a:rPr lang="en-ZW" dirty="0" smtClean="0"/>
              <a:t> neurosurgery at Johns Hopkins Children's </a:t>
            </a:r>
            <a:r>
              <a:rPr lang="en-ZW" dirty="0" err="1" smtClean="0"/>
              <a:t>Center</a:t>
            </a:r>
            <a:r>
              <a:rPr lang="en-ZW" dirty="0" smtClean="0"/>
              <a:t>, a position he still holds today. In 2008, he was named the inaugural recipient of a professorship in his name, the Benjamin S. Carson, Sr., M.D. and Dr. </a:t>
            </a:r>
            <a:r>
              <a:rPr lang="en-ZW" dirty="0" err="1" smtClean="0"/>
              <a:t>Everlyn</a:t>
            </a:r>
            <a:r>
              <a:rPr lang="en-ZW" dirty="0" smtClean="0"/>
              <a:t> Spiro, R. N. Professor of </a:t>
            </a:r>
            <a:r>
              <a:rPr lang="en-ZW" dirty="0" err="1" smtClean="0"/>
              <a:t>Pediatric</a:t>
            </a:r>
            <a:r>
              <a:rPr lang="en-ZW" dirty="0" smtClean="0"/>
              <a:t> Neurosurgery.</a:t>
            </a:r>
            <a:endParaRPr lang="en-ZW"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b="1" dirty="0" smtClean="0"/>
              <a:t>Dr. </a:t>
            </a:r>
            <a:r>
              <a:rPr lang="en-ZW" b="1" dirty="0" err="1" smtClean="0"/>
              <a:t>Ganoune</a:t>
            </a:r>
            <a:r>
              <a:rPr lang="en-ZW" b="1" dirty="0" smtClean="0"/>
              <a:t> </a:t>
            </a:r>
            <a:r>
              <a:rPr lang="en-ZW" b="1" dirty="0" err="1" smtClean="0"/>
              <a:t>Diop</a:t>
            </a:r>
            <a:r>
              <a:rPr lang="en-ZW" b="1" dirty="0" smtClean="0"/>
              <a:t/>
            </a:r>
            <a:br>
              <a:rPr lang="en-ZW" b="1" dirty="0" smtClean="0"/>
            </a:br>
            <a:endParaRPr lang="en-ZW" dirty="0"/>
          </a:p>
        </p:txBody>
      </p:sp>
      <p:pic>
        <p:nvPicPr>
          <p:cNvPr id="7170" name="Picture 2" descr="C:\Users\Phemmy Pearl\Pictures\Diopp.png"/>
          <p:cNvPicPr>
            <a:picLocks noGrp="1" noChangeAspect="1" noChangeArrowheads="1"/>
          </p:cNvPicPr>
          <p:nvPr>
            <p:ph idx="1"/>
          </p:nvPr>
        </p:nvPicPr>
        <p:blipFill>
          <a:blip r:embed="rId2" cstate="print"/>
          <a:srcRect/>
          <a:stretch>
            <a:fillRect/>
          </a:stretch>
        </p:blipFill>
        <p:spPr bwMode="auto">
          <a:xfrm>
            <a:off x="2438400" y="1447800"/>
            <a:ext cx="5334000" cy="4800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7498080" cy="4800600"/>
          </a:xfrm>
        </p:spPr>
        <p:txBody>
          <a:bodyPr>
            <a:normAutofit fontScale="85000" lnSpcReduction="10000"/>
          </a:bodyPr>
          <a:lstStyle/>
          <a:p>
            <a:r>
              <a:rPr lang="en-ZW" dirty="0" smtClean="0"/>
              <a:t>Dr. </a:t>
            </a:r>
            <a:r>
              <a:rPr lang="en-ZW" dirty="0" err="1" smtClean="0"/>
              <a:t>Ganoune</a:t>
            </a:r>
            <a:r>
              <a:rPr lang="en-ZW" dirty="0" smtClean="0"/>
              <a:t> </a:t>
            </a:r>
            <a:r>
              <a:rPr lang="en-ZW" dirty="0" err="1" smtClean="0"/>
              <a:t>Diop</a:t>
            </a:r>
            <a:r>
              <a:rPr lang="en-ZW" dirty="0" smtClean="0"/>
              <a:t> is Director of United Nations Relations and Associate Director of Public Affairs &amp; Religious Liberty. For the past four years he served as Director of Global Mission </a:t>
            </a:r>
            <a:r>
              <a:rPr lang="en-ZW" dirty="0" err="1" smtClean="0"/>
              <a:t>Sutdy</a:t>
            </a:r>
            <a:r>
              <a:rPr lang="en-ZW" dirty="0" smtClean="0"/>
              <a:t> </a:t>
            </a:r>
            <a:r>
              <a:rPr lang="en-ZW" dirty="0" err="1" smtClean="0"/>
              <a:t>Centers</a:t>
            </a:r>
            <a:r>
              <a:rPr lang="en-ZW" dirty="0" smtClean="0"/>
              <a:t> of Adventist Mission.</a:t>
            </a:r>
          </a:p>
          <a:p>
            <a:r>
              <a:rPr lang="en-ZW" dirty="0" smtClean="0"/>
              <a:t>Dr. </a:t>
            </a:r>
            <a:r>
              <a:rPr lang="en-ZW" dirty="0" err="1" smtClean="0"/>
              <a:t>Diop</a:t>
            </a:r>
            <a:r>
              <a:rPr lang="en-ZW" dirty="0" smtClean="0"/>
              <a:t> has a Masters in </a:t>
            </a:r>
            <a:r>
              <a:rPr lang="en-ZW" dirty="0" err="1" smtClean="0"/>
              <a:t>Exégèses</a:t>
            </a:r>
            <a:r>
              <a:rPr lang="en-ZW" dirty="0" smtClean="0"/>
              <a:t> and Theology from </a:t>
            </a:r>
            <a:r>
              <a:rPr lang="en-ZW" dirty="0" err="1" smtClean="0"/>
              <a:t>Collonges</a:t>
            </a:r>
            <a:r>
              <a:rPr lang="en-ZW" dirty="0" smtClean="0"/>
              <a:t>, France, a Masters degree in </a:t>
            </a:r>
            <a:r>
              <a:rPr lang="en-ZW" dirty="0" err="1" smtClean="0"/>
              <a:t>Philiology</a:t>
            </a:r>
            <a:r>
              <a:rPr lang="en-ZW" dirty="0" smtClean="0"/>
              <a:t> from the University of Paris, and a Ph. D. in Old Testament Studies from Andrews University. He is a Ph. D. candidate in New Testament Studies. He is also an ordained Seventh-day Adventist minister.</a:t>
            </a:r>
          </a:p>
          <a:p>
            <a:endParaRPr lang="en-ZW"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smtClean="0"/>
              <a:t>Andrew Daryl </a:t>
            </a:r>
            <a:r>
              <a:rPr lang="en-ZW" b="1" dirty="0" err="1" smtClean="0"/>
              <a:t>Gungadoo</a:t>
            </a:r>
            <a:endParaRPr lang="en-ZW" dirty="0"/>
          </a:p>
        </p:txBody>
      </p:sp>
      <p:pic>
        <p:nvPicPr>
          <p:cNvPr id="8194" name="Picture 2" descr="C:\Users\Phemmy Pearl\Pictures\Daryl_Camera.jpg"/>
          <p:cNvPicPr>
            <a:picLocks noGrp="1" noChangeAspect="1" noChangeArrowheads="1"/>
          </p:cNvPicPr>
          <p:nvPr>
            <p:ph idx="1"/>
          </p:nvPr>
        </p:nvPicPr>
        <p:blipFill>
          <a:blip r:embed="rId2" cstate="print"/>
          <a:srcRect/>
          <a:stretch>
            <a:fillRect/>
          </a:stretch>
        </p:blipFill>
        <p:spPr bwMode="auto">
          <a:xfrm>
            <a:off x="2438400" y="1752600"/>
            <a:ext cx="4800600" cy="4191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smtClean="0"/>
              <a:t>Ted N. C. Wilson</a:t>
            </a:r>
            <a:endParaRPr lang="en-ZW" dirty="0"/>
          </a:p>
        </p:txBody>
      </p:sp>
      <p:pic>
        <p:nvPicPr>
          <p:cNvPr id="2050" name="Picture 2" descr="C:\Users\Phemmy Pearl\Pictures\Ted.png"/>
          <p:cNvPicPr>
            <a:picLocks noGrp="1" noChangeAspect="1" noChangeArrowheads="1"/>
          </p:cNvPicPr>
          <p:nvPr>
            <p:ph idx="1"/>
          </p:nvPr>
        </p:nvPicPr>
        <p:blipFill>
          <a:blip r:embed="rId2" cstate="print"/>
          <a:stretch>
            <a:fillRect/>
          </a:stretch>
        </p:blipFill>
        <p:spPr bwMode="auto">
          <a:xfrm>
            <a:off x="3048000" y="1905000"/>
            <a:ext cx="3089156" cy="4038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hemmy Pearl\Pictures\Daily.jpg"/>
          <p:cNvPicPr>
            <a:picLocks noGrp="1" noChangeAspect="1" noChangeArrowheads="1"/>
          </p:cNvPicPr>
          <p:nvPr>
            <p:ph idx="1"/>
          </p:nvPr>
        </p:nvPicPr>
        <p:blipFill>
          <a:blip r:embed="rId2" cstate="print"/>
          <a:srcRect/>
          <a:stretch>
            <a:fillRect/>
          </a:stretch>
        </p:blipFill>
        <p:spPr bwMode="auto">
          <a:xfrm>
            <a:off x="914400" y="0"/>
            <a:ext cx="8229600" cy="6629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lstStyle/>
          <a:p>
            <a:r>
              <a:rPr lang="en-ZW" dirty="0" smtClean="0"/>
              <a:t>When?</a:t>
            </a:r>
            <a:endParaRPr lang="en-ZW" dirty="0"/>
          </a:p>
        </p:txBody>
      </p:sp>
      <p:sp>
        <p:nvSpPr>
          <p:cNvPr id="3" name="Content Placeholder 2"/>
          <p:cNvSpPr>
            <a:spLocks noGrp="1"/>
          </p:cNvSpPr>
          <p:nvPr>
            <p:ph idx="1"/>
          </p:nvPr>
        </p:nvSpPr>
        <p:spPr>
          <a:xfrm>
            <a:off x="1645920" y="2895600"/>
            <a:ext cx="7498080" cy="1219200"/>
          </a:xfrm>
        </p:spPr>
        <p:txBody>
          <a:bodyPr/>
          <a:lstStyle/>
          <a:p>
            <a:r>
              <a:rPr lang="en-ZW" b="1" dirty="0" smtClean="0"/>
              <a:t>July 1 to 13, 2013</a:t>
            </a:r>
            <a:endParaRPr lang="en-ZW" dirty="0" smtClean="0"/>
          </a:p>
          <a:p>
            <a:endParaRPr lang="en-ZW"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b="1" dirty="0" smtClean="0"/>
              <a:t>Community Service Projects (CSP) - July 1 to 5, 2013</a:t>
            </a:r>
            <a:br>
              <a:rPr lang="en-ZW" b="1" dirty="0" smtClean="0"/>
            </a:br>
            <a:endParaRPr lang="en-ZW" dirty="0"/>
          </a:p>
        </p:txBody>
      </p:sp>
      <p:sp>
        <p:nvSpPr>
          <p:cNvPr id="3" name="Content Placeholder 2"/>
          <p:cNvSpPr>
            <a:spLocks noGrp="1"/>
          </p:cNvSpPr>
          <p:nvPr>
            <p:ph idx="1"/>
          </p:nvPr>
        </p:nvSpPr>
        <p:spPr/>
        <p:txBody>
          <a:bodyPr>
            <a:normAutofit/>
          </a:bodyPr>
          <a:lstStyle/>
          <a:p>
            <a:r>
              <a:rPr lang="en-ZW" dirty="0" smtClean="0"/>
              <a:t>Youth and their leaders are encouraged to participate in the complete experience, beginning with community service projects, before converging on Pretoria for the congress.</a:t>
            </a:r>
          </a:p>
          <a:p>
            <a:r>
              <a:rPr lang="en-ZW" dirty="0" smtClean="0"/>
              <a:t>All projects will have some cost attached to them. Contact your youth department for project proposals and budgets.</a:t>
            </a:r>
            <a:endParaRPr lang="en-ZW"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b="1" dirty="0" smtClean="0"/>
              <a:t>Youth Congress - July 8 to 13, 2013</a:t>
            </a:r>
            <a:br>
              <a:rPr lang="en-ZW" b="1" dirty="0" smtClean="0"/>
            </a:br>
            <a:endParaRPr lang="en-ZW" dirty="0"/>
          </a:p>
        </p:txBody>
      </p:sp>
      <p:sp>
        <p:nvSpPr>
          <p:cNvPr id="3" name="Content Placeholder 2"/>
          <p:cNvSpPr>
            <a:spLocks noGrp="1"/>
          </p:cNvSpPr>
          <p:nvPr>
            <p:ph idx="1"/>
          </p:nvPr>
        </p:nvSpPr>
        <p:spPr/>
        <p:txBody>
          <a:bodyPr/>
          <a:lstStyle/>
          <a:p>
            <a:r>
              <a:rPr lang="en-ZW" dirty="0" smtClean="0"/>
              <a:t>Youth and their leaders will share in the unique experience of being part of the global youth community, learning about discipleship, training and becoming equipped for mission, and being inspired by Spirit-filled worship and messages from anointed speakers.</a:t>
            </a:r>
          </a:p>
          <a:p>
            <a:endParaRPr lang="en-ZW"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Where?</a:t>
            </a:r>
            <a:endParaRPr lang="en-ZW" dirty="0"/>
          </a:p>
        </p:txBody>
      </p:sp>
      <p:sp>
        <p:nvSpPr>
          <p:cNvPr id="3" name="Content Placeholder 2"/>
          <p:cNvSpPr>
            <a:spLocks noGrp="1"/>
          </p:cNvSpPr>
          <p:nvPr>
            <p:ph idx="1"/>
          </p:nvPr>
        </p:nvSpPr>
        <p:spPr/>
        <p:txBody>
          <a:bodyPr/>
          <a:lstStyle/>
          <a:p>
            <a:r>
              <a:rPr lang="en-ZW" dirty="0" smtClean="0"/>
              <a:t>Pretoria, South Africa at Saint George Hotel</a:t>
            </a:r>
            <a:endParaRPr lang="en-ZW" dirty="0"/>
          </a:p>
        </p:txBody>
      </p:sp>
      <p:pic>
        <p:nvPicPr>
          <p:cNvPr id="10242" name="Picture 2" descr="C:\Users\Phemmy Pearl\Pictures\garden_2.jpg"/>
          <p:cNvPicPr>
            <a:picLocks noChangeAspect="1" noChangeArrowheads="1"/>
          </p:cNvPicPr>
          <p:nvPr/>
        </p:nvPicPr>
        <p:blipFill>
          <a:blip r:embed="rId2" cstate="print"/>
          <a:srcRect/>
          <a:stretch>
            <a:fillRect/>
          </a:stretch>
        </p:blipFill>
        <p:spPr bwMode="auto">
          <a:xfrm>
            <a:off x="2090442" y="2438400"/>
            <a:ext cx="6443958" cy="4038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Saint George Hotel</a:t>
            </a:r>
            <a:endParaRPr lang="en-ZW" dirty="0"/>
          </a:p>
        </p:txBody>
      </p:sp>
      <p:sp>
        <p:nvSpPr>
          <p:cNvPr id="3" name="Content Placeholder 2"/>
          <p:cNvSpPr>
            <a:spLocks noGrp="1"/>
          </p:cNvSpPr>
          <p:nvPr>
            <p:ph idx="1"/>
          </p:nvPr>
        </p:nvSpPr>
        <p:spPr/>
        <p:txBody>
          <a:bodyPr/>
          <a:lstStyle/>
          <a:p>
            <a:r>
              <a:rPr lang="en-ZW" dirty="0" smtClean="0"/>
              <a:t>The Congress will be held in the Saint George Hotel. It has 30 multi-functional conference venues and has a true Mediterranean style. It is situated 20 minutes from O.R Tambo International Airport, and is secluded with its lush green gardens and classical Greek influenced buildings.</a:t>
            </a:r>
            <a:endParaRPr lang="en-ZW"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The overall objectives of the WCYCS are:</a:t>
            </a:r>
            <a:br>
              <a:rPr lang="en-ZW" dirty="0" smtClean="0"/>
            </a:br>
            <a:endParaRPr lang="en-ZW" dirty="0"/>
          </a:p>
        </p:txBody>
      </p:sp>
      <p:sp>
        <p:nvSpPr>
          <p:cNvPr id="3" name="Content Placeholder 2"/>
          <p:cNvSpPr>
            <a:spLocks noGrp="1"/>
          </p:cNvSpPr>
          <p:nvPr>
            <p:ph idx="1"/>
          </p:nvPr>
        </p:nvSpPr>
        <p:spPr/>
        <p:txBody>
          <a:bodyPr>
            <a:normAutofit fontScale="85000" lnSpcReduction="20000"/>
          </a:bodyPr>
          <a:lstStyle/>
          <a:p>
            <a:r>
              <a:rPr lang="en-ZW" dirty="0" smtClean="0"/>
              <a:t>Celebrate God’s grace as a global family of Adventist youth.</a:t>
            </a:r>
          </a:p>
          <a:p>
            <a:r>
              <a:rPr lang="en-ZW" dirty="0" smtClean="0"/>
              <a:t>Foster and develop friendship, community, and global unity among the diversity of nations and cultures that our world church represents.</a:t>
            </a:r>
          </a:p>
          <a:p>
            <a:r>
              <a:rPr lang="en-ZW" dirty="0" smtClean="0"/>
              <a:t>To experience revival and reformation through a fresh outpouring of the Holy Spirit.</a:t>
            </a:r>
          </a:p>
          <a:p>
            <a:r>
              <a:rPr lang="en-ZW" dirty="0" smtClean="0"/>
              <a:t>To mobilize a global Discipleship movement to extend God’s Kingdom worldwide. </a:t>
            </a:r>
          </a:p>
          <a:p>
            <a:r>
              <a:rPr lang="en-ZW" dirty="0" smtClean="0"/>
              <a:t>To re-establish Mission as a priority for global youth.</a:t>
            </a:r>
          </a:p>
          <a:p>
            <a:r>
              <a:rPr lang="en-ZW" dirty="0" smtClean="0"/>
              <a:t>To provide firsthand experience in frontline Mission and Service.</a:t>
            </a:r>
          </a:p>
          <a:p>
            <a:endParaRPr lang="en-ZW"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70</TotalTime>
  <Words>1262</Words>
  <Application>Microsoft Office PowerPoint</Application>
  <PresentationFormat>On-screen Show (4:3)</PresentationFormat>
  <Paragraphs>55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Impact South Africa</vt:lpstr>
      <vt:lpstr>Slide 2</vt:lpstr>
      <vt:lpstr>What?</vt:lpstr>
      <vt:lpstr>When?</vt:lpstr>
      <vt:lpstr>Community Service Projects (CSP) - July 1 to 5, 2013 </vt:lpstr>
      <vt:lpstr>Youth Congress - July 8 to 13, 2013 </vt:lpstr>
      <vt:lpstr>Where?</vt:lpstr>
      <vt:lpstr>Saint George Hotel</vt:lpstr>
      <vt:lpstr>The overall objectives of the WCYCS are: </vt:lpstr>
      <vt:lpstr>Detail</vt:lpstr>
      <vt:lpstr>Slide 11</vt:lpstr>
      <vt:lpstr>Registration </vt:lpstr>
      <vt:lpstr>Accommodation </vt:lpstr>
      <vt:lpstr>Featured Speakers</vt:lpstr>
      <vt:lpstr>David Asscherick</vt:lpstr>
      <vt:lpstr>Slide 16</vt:lpstr>
      <vt:lpstr>Ted N. C. Wilson</vt:lpstr>
      <vt:lpstr>Slide 18</vt:lpstr>
      <vt:lpstr>Dr. Benjamin S. Carson, Sr., </vt:lpstr>
      <vt:lpstr>Slide 20</vt:lpstr>
      <vt:lpstr>Devotional  Speakers</vt:lpstr>
      <vt:lpstr>James Black, Sr</vt:lpstr>
      <vt:lpstr>Slide 23</vt:lpstr>
      <vt:lpstr>Anthony Hall</vt:lpstr>
      <vt:lpstr>Slide 25</vt:lpstr>
      <vt:lpstr>Plenary Session Speakers</vt:lpstr>
      <vt:lpstr>Gilbert Cangy</vt:lpstr>
      <vt:lpstr>Slide 28</vt:lpstr>
      <vt:lpstr>Dr. Benjamin S. Carson, Sr. , M.D</vt:lpstr>
      <vt:lpstr>Slide 30</vt:lpstr>
      <vt:lpstr>Dr. Ganoune Diop </vt:lpstr>
      <vt:lpstr>Slide 32</vt:lpstr>
      <vt:lpstr>Andrew Daryl Gungadoo</vt:lpstr>
      <vt:lpstr>Ted N. C. Wilson</vt:lpstr>
      <vt:lpstr>Slide 35</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South Africa</dc:title>
  <dc:creator>Phemmy Pearl</dc:creator>
  <cp:lastModifiedBy>CENTRAL ZAMBIA CONFERENCE YOUTH</cp:lastModifiedBy>
  <cp:revision>11</cp:revision>
  <dcterms:created xsi:type="dcterms:W3CDTF">2013-01-05T20:03:23Z</dcterms:created>
  <dcterms:modified xsi:type="dcterms:W3CDTF">2013-01-19T18:24:06Z</dcterms:modified>
</cp:coreProperties>
</file>