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sldIdLst>
    <p:sldId id="335" r:id="rId2"/>
    <p:sldId id="256" r:id="rId3"/>
    <p:sldId id="334" r:id="rId4"/>
    <p:sldId id="323" r:id="rId5"/>
    <p:sldId id="257" r:id="rId6"/>
    <p:sldId id="325" r:id="rId7"/>
    <p:sldId id="326" r:id="rId8"/>
    <p:sldId id="327" r:id="rId9"/>
    <p:sldId id="329" r:id="rId10"/>
    <p:sldId id="292" r:id="rId11"/>
    <p:sldId id="293" r:id="rId12"/>
    <p:sldId id="294" r:id="rId13"/>
    <p:sldId id="303" r:id="rId14"/>
    <p:sldId id="310" r:id="rId15"/>
    <p:sldId id="311" r:id="rId16"/>
    <p:sldId id="315" r:id="rId17"/>
    <p:sldId id="305" r:id="rId18"/>
    <p:sldId id="297" r:id="rId19"/>
    <p:sldId id="306" r:id="rId20"/>
    <p:sldId id="330" r:id="rId21"/>
    <p:sldId id="302" r:id="rId22"/>
    <p:sldId id="298" r:id="rId23"/>
    <p:sldId id="299" r:id="rId24"/>
    <p:sldId id="300" r:id="rId25"/>
    <p:sldId id="301" r:id="rId26"/>
    <p:sldId id="317" r:id="rId27"/>
    <p:sldId id="258" r:id="rId28"/>
    <p:sldId id="312" r:id="rId29"/>
    <p:sldId id="331" r:id="rId30"/>
    <p:sldId id="332" r:id="rId31"/>
    <p:sldId id="295" r:id="rId32"/>
    <p:sldId id="318" r:id="rId33"/>
    <p:sldId id="259" r:id="rId34"/>
    <p:sldId id="296" r:id="rId35"/>
    <p:sldId id="260" r:id="rId36"/>
    <p:sldId id="319" r:id="rId37"/>
    <p:sldId id="273" r:id="rId38"/>
    <p:sldId id="277" r:id="rId39"/>
    <p:sldId id="279" r:id="rId40"/>
    <p:sldId id="281" r:id="rId41"/>
    <p:sldId id="287" r:id="rId42"/>
    <p:sldId id="288" r:id="rId43"/>
    <p:sldId id="320" r:id="rId44"/>
    <p:sldId id="321" r:id="rId45"/>
    <p:sldId id="322"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7EB85-8EA0-49EA-B61B-0AB46736463B}" type="datetimeFigureOut">
              <a:rPr lang="en-US" smtClean="0"/>
              <a:pPr/>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58B6E-C180-4CFA-A0FF-A680CCC67E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1CF55-49E6-41AF-9858-EE4E0E645B36}"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1CF55-49E6-41AF-9858-EE4E0E645B36}"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1CF55-49E6-41AF-9858-EE4E0E645B3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1CF55-49E6-41AF-9858-EE4E0E645B36}"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1CF55-49E6-41AF-9858-EE4E0E645B36}" type="slidenum">
              <a:rPr lang="en-US" smtClean="0"/>
              <a:pPr/>
              <a:t>41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91CF55-49E6-41AF-9858-EE4E0E645B36}"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620614C-C9B9-4D1F-A1D3-14326E7040D8}" type="datetimeFigureOut">
              <a:rPr lang="en-US" smtClean="0"/>
              <a:pPr/>
              <a:t>1/29/2013</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A71C82E-C346-418B-998E-A97C91F5CC6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20614C-C9B9-4D1F-A1D3-14326E7040D8}" type="datetimeFigureOut">
              <a:rPr lang="en-US" smtClean="0"/>
              <a:pPr/>
              <a:t>1/29/2013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1C82E-C346-418B-998E-A97C91F5CC6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20614C-C9B9-4D1F-A1D3-14326E7040D8}" type="datetimeFigureOut">
              <a:rPr lang="en-US" smtClean="0"/>
              <a:pPr/>
              <a:t>1/29/2013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1C82E-C346-418B-998E-A97C91F5CC6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20614C-C9B9-4D1F-A1D3-14326E7040D8}" type="datetimeFigureOut">
              <a:rPr lang="en-US" smtClean="0"/>
              <a:pPr/>
              <a:t>1/29/2013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1C82E-C346-418B-998E-A97C91F5CC6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20614C-C9B9-4D1F-A1D3-14326E7040D8}" type="datetimeFigureOut">
              <a:rPr lang="en-US" smtClean="0"/>
              <a:pPr/>
              <a:t>1/29/2013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71C82E-C346-418B-998E-A97C91F5CC6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20614C-C9B9-4D1F-A1D3-14326E7040D8}" type="datetimeFigureOut">
              <a:rPr lang="en-US" smtClean="0"/>
              <a:pPr/>
              <a:t>1/29/2013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71C82E-C346-418B-998E-A97C91F5CC6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620614C-C9B9-4D1F-A1D3-14326E7040D8}" type="datetimeFigureOut">
              <a:rPr lang="en-US" smtClean="0"/>
              <a:pPr/>
              <a:t>1/29/2013</a:t>
            </a:fld>
            <a:endParaRPr lang="en-GB"/>
          </a:p>
        </p:txBody>
      </p:sp>
      <p:sp>
        <p:nvSpPr>
          <p:cNvPr id="27" name="Slide Number Placeholder 26"/>
          <p:cNvSpPr>
            <a:spLocks noGrp="1"/>
          </p:cNvSpPr>
          <p:nvPr>
            <p:ph type="sldNum" sz="quarter" idx="11"/>
          </p:nvPr>
        </p:nvSpPr>
        <p:spPr/>
        <p:txBody>
          <a:bodyPr rtlCol="0"/>
          <a:lstStyle/>
          <a:p>
            <a:fld id="{2A71C82E-C346-418B-998E-A97C91F5CC66}" type="slidenum">
              <a:rPr lang="en-GB" smtClean="0"/>
              <a:pPr/>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620614C-C9B9-4D1F-A1D3-14326E7040D8}" type="datetimeFigureOut">
              <a:rPr lang="en-US" smtClean="0"/>
              <a:pPr/>
              <a:t>1/29/2013</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2A71C82E-C346-418B-998E-A97C91F5CC6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0614C-C9B9-4D1F-A1D3-14326E7040D8}" type="datetimeFigureOut">
              <a:rPr lang="en-US" smtClean="0"/>
              <a:pPr/>
              <a:t>1/29/2013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71C82E-C346-418B-998E-A97C91F5CC6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20614C-C9B9-4D1F-A1D3-14326E7040D8}" type="datetimeFigureOut">
              <a:rPr lang="en-US" smtClean="0"/>
              <a:pPr/>
              <a:t>1/29/2013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71C82E-C346-418B-998E-A97C91F5CC6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20614C-C9B9-4D1F-A1D3-14326E7040D8}" type="datetimeFigureOut">
              <a:rPr lang="en-US" smtClean="0"/>
              <a:pPr/>
              <a:t>1/29/2013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71C82E-C346-418B-998E-A97C91F5CC6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620614C-C9B9-4D1F-A1D3-14326E7040D8}" type="datetimeFigureOut">
              <a:rPr lang="en-US" smtClean="0"/>
              <a:pPr/>
              <a:t>1/29/2013</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A71C82E-C346-418B-998E-A97C91F5CC6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johnhowardsda.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6.xml.rels><?xml version="1.0" encoding="UTF-8" standalone="yes"?>
<Relationships xmlns="http://schemas.openxmlformats.org/package/2006/relationships"><Relationship Id="rId2" Type="http://schemas.openxmlformats.org/officeDocument/2006/relationships/hyperlink" Target="http://lusakaconference.adventisthos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2013 WORKERS MEETING</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Comes to mind when you hear the word “Communication”?</a:t>
            </a:r>
            <a:endParaRPr lang="en-US" dirty="0"/>
          </a:p>
        </p:txBody>
      </p:sp>
      <p:sp>
        <p:nvSpPr>
          <p:cNvPr id="3" name="Content Placeholder 2"/>
          <p:cNvSpPr>
            <a:spLocks noGrp="1"/>
          </p:cNvSpPr>
          <p:nvPr>
            <p:ph idx="1"/>
          </p:nvPr>
        </p:nvSpPr>
        <p:spPr/>
        <p:txBody>
          <a:bodyPr/>
          <a:lstStyle/>
          <a:p>
            <a:r>
              <a:rPr lang="en-US" dirty="0" smtClean="0"/>
              <a:t>Camera</a:t>
            </a:r>
          </a:p>
          <a:p>
            <a:r>
              <a:rPr lang="en-US" dirty="0" smtClean="0"/>
              <a:t>TV</a:t>
            </a:r>
          </a:p>
          <a:p>
            <a:r>
              <a:rPr lang="en-US" dirty="0" smtClean="0"/>
              <a:t>Newsletter</a:t>
            </a:r>
          </a:p>
          <a:p>
            <a:r>
              <a:rPr lang="en-US" dirty="0" smtClean="0"/>
              <a:t>Telephone</a:t>
            </a:r>
          </a:p>
          <a:p>
            <a:r>
              <a:rPr lang="en-US" dirty="0" smtClean="0"/>
              <a:t>Cell phone</a:t>
            </a:r>
          </a:p>
          <a:p>
            <a:r>
              <a:rPr lang="en-US" dirty="0" smtClean="0"/>
              <a:t>Fax </a:t>
            </a:r>
          </a:p>
          <a:p>
            <a:r>
              <a:rPr lang="en-US" dirty="0" smtClean="0"/>
              <a:t>Sender</a:t>
            </a:r>
          </a:p>
          <a:p>
            <a:r>
              <a:rPr lang="en-US" dirty="0" smtClean="0"/>
              <a:t>Receiver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a New Understanding</a:t>
            </a:r>
            <a:endParaRPr lang="en-US" dirty="0"/>
          </a:p>
        </p:txBody>
      </p:sp>
      <p:sp>
        <p:nvSpPr>
          <p:cNvPr id="3" name="Content Placeholder 2"/>
          <p:cNvSpPr>
            <a:spLocks noGrp="1"/>
          </p:cNvSpPr>
          <p:nvPr>
            <p:ph idx="1"/>
          </p:nvPr>
        </p:nvSpPr>
        <p:spPr/>
        <p:txBody>
          <a:bodyPr>
            <a:normAutofit/>
          </a:bodyPr>
          <a:lstStyle/>
          <a:p>
            <a:r>
              <a:rPr lang="en-US" sz="3600" dirty="0" smtClean="0"/>
              <a:t>“We must take </a:t>
            </a:r>
            <a:r>
              <a:rPr lang="en-US" sz="3600" i="1" dirty="0" smtClean="0"/>
              <a:t>every justifiable means of bringing </a:t>
            </a:r>
            <a:r>
              <a:rPr lang="en-US" sz="3600" i="1" u="sng" dirty="0" smtClean="0">
                <a:effectLst>
                  <a:outerShdw blurRad="38100" dist="38100" dir="2700000" algn="tl">
                    <a:srgbClr val="000000">
                      <a:alpha val="43137"/>
                    </a:srgbClr>
                  </a:outerShdw>
                </a:effectLst>
              </a:rPr>
              <a:t>the light </a:t>
            </a:r>
            <a:r>
              <a:rPr lang="en-US" sz="3600" i="1" dirty="0" smtClean="0"/>
              <a:t>before the people</a:t>
            </a:r>
            <a:r>
              <a:rPr lang="en-US" sz="3600" dirty="0" smtClean="0"/>
              <a:t>. </a:t>
            </a:r>
            <a:r>
              <a:rPr lang="en-US" sz="3600" dirty="0" smtClean="0">
                <a:solidFill>
                  <a:srgbClr val="FF0000"/>
                </a:solidFill>
              </a:rPr>
              <a:t>Let the press be utilized</a:t>
            </a:r>
            <a:r>
              <a:rPr lang="en-US" sz="3600" dirty="0" smtClean="0"/>
              <a:t>, and </a:t>
            </a:r>
            <a:r>
              <a:rPr lang="en-US" sz="3600" dirty="0" smtClean="0">
                <a:solidFill>
                  <a:srgbClr val="FF0000"/>
                </a:solidFill>
              </a:rPr>
              <a:t>let every advertising agency be employed </a:t>
            </a:r>
            <a:r>
              <a:rPr lang="en-US" sz="3600" dirty="0" smtClean="0"/>
              <a:t>that will </a:t>
            </a:r>
            <a:r>
              <a:rPr lang="en-US" sz="3600" u="sng" dirty="0" smtClean="0"/>
              <a:t>call attention to the work</a:t>
            </a:r>
            <a:r>
              <a:rPr lang="en-US" sz="3600" dirty="0" smtClean="0"/>
              <a:t>.”—</a:t>
            </a:r>
            <a:r>
              <a:rPr lang="en-US" sz="3600" i="1" dirty="0" smtClean="0"/>
              <a:t>Testimonies, vol. 6, p. 36. </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normAutofit/>
          </a:bodyPr>
          <a:lstStyle/>
          <a:p>
            <a:r>
              <a:rPr lang="en-US" sz="4800" dirty="0" smtClean="0"/>
              <a:t>Admonition from SOP</a:t>
            </a:r>
            <a:endParaRPr lang="en-US" sz="4800" dirty="0"/>
          </a:p>
        </p:txBody>
      </p:sp>
      <p:sp>
        <p:nvSpPr>
          <p:cNvPr id="3" name="Content Placeholder 2"/>
          <p:cNvSpPr>
            <a:spLocks noGrp="1"/>
          </p:cNvSpPr>
          <p:nvPr>
            <p:ph idx="1"/>
          </p:nvPr>
        </p:nvSpPr>
        <p:spPr>
          <a:xfrm>
            <a:off x="359024" y="2060848"/>
            <a:ext cx="8784976" cy="4153648"/>
          </a:xfrm>
        </p:spPr>
        <p:txBody>
          <a:bodyPr>
            <a:normAutofit/>
          </a:bodyPr>
          <a:lstStyle/>
          <a:p>
            <a:r>
              <a:rPr lang="en-US" sz="4400" dirty="0" smtClean="0"/>
              <a:t>“Means will be devised to reach hearts. Some of the methods used in this work will be different from the methods used in the work in the past. . . .”—</a:t>
            </a:r>
            <a:r>
              <a:rPr lang="en-US" sz="4400" i="1" dirty="0" smtClean="0"/>
              <a:t>Evangelism, p. 105. </a:t>
            </a: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066800"/>
          </a:xfrm>
        </p:spPr>
        <p:txBody>
          <a:bodyPr/>
          <a:lstStyle/>
          <a:p>
            <a:r>
              <a:rPr lang="en-US" dirty="0" smtClean="0"/>
              <a:t>GOALS</a:t>
            </a:r>
            <a:endParaRPr lang="en-US" dirty="0"/>
          </a:p>
        </p:txBody>
      </p:sp>
      <p:sp>
        <p:nvSpPr>
          <p:cNvPr id="3" name="Content Placeholder 2"/>
          <p:cNvSpPr>
            <a:spLocks noGrp="1"/>
          </p:cNvSpPr>
          <p:nvPr>
            <p:ph idx="1"/>
          </p:nvPr>
        </p:nvSpPr>
        <p:spPr>
          <a:xfrm>
            <a:off x="467544" y="1556792"/>
            <a:ext cx="8229600" cy="5040560"/>
          </a:xfrm>
        </p:spPr>
        <p:txBody>
          <a:bodyPr>
            <a:noAutofit/>
          </a:bodyPr>
          <a:lstStyle/>
          <a:p>
            <a:r>
              <a:rPr lang="en-US" sz="3600" dirty="0" smtClean="0"/>
              <a:t>Develop local church communication secretaries to the level of relevance through training</a:t>
            </a:r>
          </a:p>
          <a:p>
            <a:r>
              <a:rPr lang="en-US" sz="3600" dirty="0" smtClean="0"/>
              <a:t>Maintain an open door for consultation in communication at the Lusaka Conference</a:t>
            </a:r>
          </a:p>
          <a:p>
            <a:r>
              <a:rPr lang="en-US" sz="3600" dirty="0" smtClean="0"/>
              <a:t>Continue to implement world church corporate identity (logo) Conference wide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Colors: Gold, Green &amp; Grey</a:t>
            </a:r>
            <a:endParaRPr lang="en-US" dirty="0"/>
          </a:p>
        </p:txBody>
      </p:sp>
      <p:pic>
        <p:nvPicPr>
          <p:cNvPr id="3074" name="Picture 2" descr="C:\Users\Harmony\Downloads\SDA Logo Corporate.gif"/>
          <p:cNvPicPr>
            <a:picLocks noGrp="1" noChangeAspect="1" noChangeArrowheads="1"/>
          </p:cNvPicPr>
          <p:nvPr>
            <p:ph idx="1"/>
          </p:nvPr>
        </p:nvPicPr>
        <p:blipFill>
          <a:blip r:embed="rId2" cstate="print"/>
          <a:srcRect/>
          <a:stretch>
            <a:fillRect/>
          </a:stretch>
        </p:blipFill>
        <p:spPr bwMode="auto">
          <a:xfrm>
            <a:off x="323528" y="2276872"/>
            <a:ext cx="8319451" cy="25922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armony\Downloads\SDA Logo Expounded.gif"/>
          <p:cNvPicPr>
            <a:picLocks noGrp="1" noChangeAspect="1" noChangeArrowheads="1"/>
          </p:cNvPicPr>
          <p:nvPr>
            <p:ph idx="1"/>
          </p:nvPr>
        </p:nvPicPr>
        <p:blipFill>
          <a:blip r:embed="rId2" cstate="print"/>
          <a:srcRect/>
          <a:stretch>
            <a:fillRect/>
          </a:stretch>
        </p:blipFill>
        <p:spPr bwMode="auto">
          <a:xfrm>
            <a:off x="1691680" y="764704"/>
            <a:ext cx="5904656" cy="576451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Arial" pitchFamily="34" charset="0"/>
              <a:buChar char="•"/>
            </a:pPr>
            <a:r>
              <a:rPr lang="en-US" dirty="0" smtClean="0"/>
              <a:t> Develop a Conference Magazine</a:t>
            </a:r>
            <a:br>
              <a:rPr lang="en-US" dirty="0" smtClean="0"/>
            </a:br>
            <a:endParaRPr lang="en-US" dirty="0"/>
          </a:p>
        </p:txBody>
      </p:sp>
      <p:pic>
        <p:nvPicPr>
          <p:cNvPr id="1026" name="Picture 2" descr="C:\Users\Harmony\Pictures\2012-11-09\003.jpg"/>
          <p:cNvPicPr>
            <a:picLocks noGrp="1" noChangeAspect="1" noChangeArrowheads="1"/>
          </p:cNvPicPr>
          <p:nvPr>
            <p:ph idx="1"/>
          </p:nvPr>
        </p:nvPicPr>
        <p:blipFill>
          <a:blip r:embed="rId2" cstate="print"/>
          <a:srcRect/>
          <a:stretch>
            <a:fillRect/>
          </a:stretch>
        </p:blipFill>
        <p:spPr bwMode="auto">
          <a:xfrm>
            <a:off x="1043608" y="2132856"/>
            <a:ext cx="3141622" cy="4324350"/>
          </a:xfrm>
          <a:prstGeom prst="rect">
            <a:avLst/>
          </a:prstGeom>
          <a:noFill/>
        </p:spPr>
      </p:pic>
      <p:pic>
        <p:nvPicPr>
          <p:cNvPr id="1027" name="Picture 3" descr="C:\Users\Harmony\Pictures\2012-11-09\004.jpg"/>
          <p:cNvPicPr>
            <a:picLocks noChangeAspect="1" noChangeArrowheads="1"/>
          </p:cNvPicPr>
          <p:nvPr/>
        </p:nvPicPr>
        <p:blipFill>
          <a:blip r:embed="rId3" cstate="print"/>
          <a:srcRect/>
          <a:stretch>
            <a:fillRect/>
          </a:stretch>
        </p:blipFill>
        <p:spPr bwMode="auto">
          <a:xfrm>
            <a:off x="5148064" y="2132856"/>
            <a:ext cx="3022104" cy="432048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Cont.</a:t>
            </a:r>
            <a:endParaRPr lang="en-US" dirty="0"/>
          </a:p>
        </p:txBody>
      </p:sp>
      <p:sp>
        <p:nvSpPr>
          <p:cNvPr id="3" name="Content Placeholder 2"/>
          <p:cNvSpPr>
            <a:spLocks noGrp="1"/>
          </p:cNvSpPr>
          <p:nvPr>
            <p:ph idx="1"/>
          </p:nvPr>
        </p:nvSpPr>
        <p:spPr/>
        <p:txBody>
          <a:bodyPr/>
          <a:lstStyle/>
          <a:p>
            <a:r>
              <a:rPr lang="en-US" dirty="0" smtClean="0"/>
              <a:t>Develop a Conference Website - </a:t>
            </a:r>
            <a:r>
              <a:rPr lang="en-US" dirty="0" smtClean="0">
                <a:solidFill>
                  <a:srgbClr val="0070C0"/>
                </a:solidFill>
              </a:rPr>
              <a:t>http://lusakaconference.adventisthost.org</a:t>
            </a:r>
          </a:p>
          <a:p>
            <a:r>
              <a:rPr lang="en-US" dirty="0" smtClean="0"/>
              <a:t>Deliver current news and information through our LC Magazine and Website </a:t>
            </a:r>
          </a:p>
          <a:p>
            <a:r>
              <a:rPr lang="en-US" dirty="0" smtClean="0"/>
              <a:t>Foster implementation of internet based ministry </a:t>
            </a:r>
          </a:p>
          <a:p>
            <a:r>
              <a:rPr lang="en-US" dirty="0" smtClean="0"/>
              <a:t>Provide communication assistance to church administration, ministers, and churches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 &amp; Communication</a:t>
            </a:r>
            <a:endParaRPr lang="en-US" dirty="0"/>
          </a:p>
        </p:txBody>
      </p:sp>
      <p:sp>
        <p:nvSpPr>
          <p:cNvPr id="3" name="Content Placeholder 2"/>
          <p:cNvSpPr>
            <a:spLocks noGrp="1"/>
          </p:cNvSpPr>
          <p:nvPr>
            <p:ph idx="1"/>
          </p:nvPr>
        </p:nvSpPr>
        <p:spPr/>
        <p:txBody>
          <a:bodyPr/>
          <a:lstStyle/>
          <a:p>
            <a:r>
              <a:rPr lang="en-US" dirty="0" smtClean="0"/>
              <a:t>“The Communication Department promotes the use of a sound program of public relations and all contemporary communication techniques, sustainable technologies, and media in the promulgation of the everlasting gospel. It calls for the election of a Communication secretary in every local church and, where needed, a Communication Committee.” p 122 CM 17</a:t>
            </a:r>
            <a:r>
              <a:rPr lang="en-US" baseline="30000" dirty="0" smtClean="0"/>
              <a:t>th</a:t>
            </a:r>
            <a:r>
              <a:rPr lang="en-US" dirty="0" smtClean="0"/>
              <a:t> 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4800" dirty="0" smtClean="0"/>
              <a:t>The core of public relations work is relationship management.</a:t>
            </a: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WORK &amp; MINISTRY OF THE COMMUNICATION DEPT</a:t>
            </a:r>
            <a:endParaRPr lang="en-GB" dirty="0"/>
          </a:p>
        </p:txBody>
      </p:sp>
      <p:sp>
        <p:nvSpPr>
          <p:cNvPr id="3" name="Subtitle 2"/>
          <p:cNvSpPr>
            <a:spLocks noGrp="1"/>
          </p:cNvSpPr>
          <p:nvPr>
            <p:ph type="subTitle" idx="1"/>
          </p:nvPr>
        </p:nvSpPr>
        <p:spPr/>
        <p:txBody>
          <a:bodyPr>
            <a:normAutofit/>
          </a:bodyPr>
          <a:lstStyle/>
          <a:p>
            <a:r>
              <a:rPr lang="en-GB" dirty="0" smtClean="0"/>
              <a:t>Impact &amp; Relevance through t</a:t>
            </a:r>
            <a:r>
              <a:rPr lang="en-GB" dirty="0" smtClean="0"/>
              <a:t>he </a:t>
            </a:r>
            <a:r>
              <a:rPr lang="en-GB" dirty="0" smtClean="0"/>
              <a:t>Powerful Influence</a:t>
            </a:r>
          </a:p>
          <a:p>
            <a:endParaRPr lang="en-GB" dirty="0" smtClean="0"/>
          </a:p>
          <a:p>
            <a:r>
              <a:rPr lang="en-GB" dirty="0" smtClean="0"/>
              <a:t>By </a:t>
            </a:r>
            <a:r>
              <a:rPr lang="en-GB" dirty="0" smtClean="0"/>
              <a:t>Highten Hamweene</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Communications Secretary</a:t>
            </a:r>
            <a:endParaRPr lang="en-US" dirty="0"/>
          </a:p>
        </p:txBody>
      </p:sp>
      <p:sp>
        <p:nvSpPr>
          <p:cNvPr id="3" name="Content Placeholder 2"/>
          <p:cNvSpPr>
            <a:spLocks noGrp="1"/>
          </p:cNvSpPr>
          <p:nvPr>
            <p:ph idx="1"/>
          </p:nvPr>
        </p:nvSpPr>
        <p:spPr>
          <a:xfrm>
            <a:off x="467544" y="2852936"/>
            <a:ext cx="8229600" cy="3749048"/>
          </a:xfrm>
        </p:spPr>
        <p:txBody>
          <a:bodyPr>
            <a:normAutofit/>
          </a:bodyPr>
          <a:lstStyle/>
          <a:p>
            <a:pPr algn="ctr"/>
            <a:r>
              <a:rPr lang="en-US" sz="5400" dirty="0" smtClean="0"/>
              <a:t>Should be promoted as an important leader of the church</a:t>
            </a:r>
            <a:endParaRPr lang="en-US" sz="5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Qualifications</a:t>
            </a:r>
            <a:endParaRPr lang="en-US" dirty="0"/>
          </a:p>
        </p:txBody>
      </p:sp>
      <p:sp>
        <p:nvSpPr>
          <p:cNvPr id="3" name="Content Placeholder 2"/>
          <p:cNvSpPr>
            <a:spLocks noGrp="1"/>
          </p:cNvSpPr>
          <p:nvPr>
            <p:ph idx="1"/>
          </p:nvPr>
        </p:nvSpPr>
        <p:spPr/>
        <p:txBody>
          <a:bodyPr/>
          <a:lstStyle/>
          <a:p>
            <a:r>
              <a:rPr lang="en-US" b="1" i="1" dirty="0" smtClean="0"/>
              <a:t>—The Communication secretary should be carefully chosen for </a:t>
            </a:r>
            <a:r>
              <a:rPr lang="en-US" sz="3200" i="1" dirty="0" smtClean="0"/>
              <a:t>(1) the ability rightly to represent the church, (2) sound judgment, (3) organizational ability, (4) ability to put facts down on paper in attractive and persuasive grammatical form, (5) willingness to carry out an assignment, (6) ability to meet people.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66800"/>
          </a:xfrm>
        </p:spPr>
        <p:txBody>
          <a:bodyPr/>
          <a:lstStyle/>
          <a:p>
            <a:r>
              <a:rPr lang="en-US" b="1" i="1" dirty="0" smtClean="0"/>
              <a:t>Communication Secretary’s Work</a:t>
            </a:r>
            <a:endParaRPr lang="en-US" dirty="0"/>
          </a:p>
        </p:txBody>
      </p:sp>
      <p:sp>
        <p:nvSpPr>
          <p:cNvPr id="3" name="Content Placeholder 2"/>
          <p:cNvSpPr>
            <a:spLocks noGrp="1"/>
          </p:cNvSpPr>
          <p:nvPr>
            <p:ph idx="1"/>
          </p:nvPr>
        </p:nvSpPr>
        <p:spPr>
          <a:xfrm>
            <a:off x="179512" y="1556792"/>
            <a:ext cx="8640960" cy="5112568"/>
          </a:xfrm>
        </p:spPr>
        <p:txBody>
          <a:bodyPr>
            <a:normAutofit lnSpcReduction="10000"/>
          </a:bodyPr>
          <a:lstStyle/>
          <a:p>
            <a:r>
              <a:rPr lang="en-US" sz="3200" i="1" dirty="0" smtClean="0"/>
              <a:t>“The church Communication secretary is responsible for the gathering and dissemination of news. As opportunity presents, the secretary will place on the air persons of interest in interview-type programs, and arrange for news features on such persons. Every effort will be made to maintain a friendly, cooperative relationship with editors and other communications/media personnel.” </a:t>
            </a:r>
            <a:r>
              <a:rPr lang="en-US" i="1" dirty="0" smtClean="0"/>
              <a:t>Ibid p 122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lstStyle/>
          <a:p>
            <a:r>
              <a:rPr lang="en-US" b="1" i="1" dirty="0" smtClean="0"/>
              <a:t>Communication Committee</a:t>
            </a:r>
            <a:endParaRPr lang="en-US" dirty="0"/>
          </a:p>
        </p:txBody>
      </p:sp>
      <p:sp>
        <p:nvSpPr>
          <p:cNvPr id="3" name="Content Placeholder 2"/>
          <p:cNvSpPr>
            <a:spLocks noGrp="1"/>
          </p:cNvSpPr>
          <p:nvPr>
            <p:ph idx="1"/>
          </p:nvPr>
        </p:nvSpPr>
        <p:spPr>
          <a:xfrm>
            <a:off x="457200" y="1628800"/>
            <a:ext cx="8229600" cy="4945736"/>
          </a:xfrm>
        </p:spPr>
        <p:txBody>
          <a:bodyPr>
            <a:normAutofit/>
          </a:bodyPr>
          <a:lstStyle/>
          <a:p>
            <a:r>
              <a:rPr lang="en-US" b="1" i="1" dirty="0" smtClean="0"/>
              <a:t>—</a:t>
            </a:r>
            <a:r>
              <a:rPr lang="en-US" sz="3200" i="1" dirty="0" smtClean="0"/>
              <a:t>In a large church a Communication Committee may more adequately handle the many facets of the public relations and communication program of the church than can a secretary working alone. This committee, with the Communication secretary as chairperson, will be elected at the time of the general election of church officers. </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97864"/>
          </a:xfrm>
        </p:spPr>
        <p:txBody>
          <a:bodyPr>
            <a:noAutofit/>
          </a:bodyPr>
          <a:lstStyle/>
          <a:p>
            <a:r>
              <a:rPr lang="en-US" sz="3600" i="1" dirty="0" smtClean="0"/>
              <a:t>Individual members of the committee may be assigned specific communication responsibilities, such as working with the press, with media producers and online personnel, and with the internal media of the church. Where there is a church institution in the area, a member of its public relations staff should be invited to sit with the committee.</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r>
              <a:rPr lang="en-US" dirty="0" smtClean="0"/>
              <a:t>The Pastor: A Key Player</a:t>
            </a:r>
            <a:endParaRPr lang="en-US" dirty="0"/>
          </a:p>
        </p:txBody>
      </p:sp>
      <p:sp>
        <p:nvSpPr>
          <p:cNvPr id="3" name="Content Placeholder 2"/>
          <p:cNvSpPr>
            <a:spLocks noGrp="1"/>
          </p:cNvSpPr>
          <p:nvPr>
            <p:ph idx="1"/>
          </p:nvPr>
        </p:nvSpPr>
        <p:spPr>
          <a:xfrm>
            <a:off x="457200" y="1772816"/>
            <a:ext cx="8229600" cy="4801720"/>
          </a:xfrm>
        </p:spPr>
        <p:txBody>
          <a:bodyPr>
            <a:noAutofit/>
          </a:bodyPr>
          <a:lstStyle/>
          <a:p>
            <a:r>
              <a:rPr lang="en-US" sz="4000" dirty="0" smtClean="0"/>
              <a:t>The pastor, who is primarily responsible for the communication program of his church, will work closely in an advisory capacity with the Communication secretary and/or the Communication Committee.</a:t>
            </a:r>
            <a:endParaRPr lang="en-U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Highest Communication Leader</a:t>
            </a:r>
            <a:endParaRPr lang="en-US" dirty="0"/>
          </a:p>
        </p:txBody>
      </p:sp>
      <p:sp>
        <p:nvSpPr>
          <p:cNvPr id="3" name="Content Placeholder 2"/>
          <p:cNvSpPr>
            <a:spLocks noGrp="1"/>
          </p:cNvSpPr>
          <p:nvPr>
            <p:ph idx="1"/>
          </p:nvPr>
        </p:nvSpPr>
        <p:spPr/>
        <p:txBody>
          <a:bodyPr>
            <a:normAutofit/>
          </a:bodyPr>
          <a:lstStyle/>
          <a:p>
            <a:r>
              <a:rPr lang="en-US" sz="4800" dirty="0" smtClean="0"/>
              <a:t>In a District, the pastor is the highest ranking officer in as far as communication is concerned. </a:t>
            </a:r>
            <a:endParaRPr lang="en-US" sz="4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Vital Functions/Tasks</a:t>
            </a:r>
            <a:endParaRPr lang="en-GB" dirty="0"/>
          </a:p>
        </p:txBody>
      </p:sp>
      <p:sp>
        <p:nvSpPr>
          <p:cNvPr id="3" name="Content Placeholder 2"/>
          <p:cNvSpPr>
            <a:spLocks noGrp="1"/>
          </p:cNvSpPr>
          <p:nvPr>
            <p:ph idx="1"/>
          </p:nvPr>
        </p:nvSpPr>
        <p:spPr/>
        <p:txBody>
          <a:bodyPr>
            <a:normAutofit/>
          </a:bodyPr>
          <a:lstStyle/>
          <a:p>
            <a:r>
              <a:rPr lang="en-GB" sz="4400" dirty="0" smtClean="0"/>
              <a:t>Ensuring the presence of sign posts with current church logo at our churches</a:t>
            </a:r>
          </a:p>
          <a:p>
            <a:r>
              <a:rPr lang="en-GB" sz="4400" dirty="0" smtClean="0"/>
              <a:t>Ensure that such sign posts are clear and legible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Kaziya\Secure Digital Storage Device\DCIM\103NIKON\DSCN1468.JPG"/>
          <p:cNvPicPr>
            <a:picLocks noGrp="1" noChangeAspect="1" noChangeArrowheads="1"/>
          </p:cNvPicPr>
          <p:nvPr>
            <p:ph idx="1"/>
          </p:nvPr>
        </p:nvPicPr>
        <p:blipFill>
          <a:blip r:embed="rId2" cstate="print"/>
          <a:srcRect/>
          <a:stretch>
            <a:fillRect/>
          </a:stretch>
        </p:blipFill>
        <p:spPr bwMode="auto">
          <a:xfrm>
            <a:off x="467544" y="764704"/>
            <a:ext cx="8136904" cy="561662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DCIM\104_FUJI\DSCF4495.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517104"/>
          </a:xfrm>
        </p:spPr>
        <p:txBody>
          <a:bodyPr/>
          <a:lstStyle/>
          <a:p>
            <a:r>
              <a:rPr lang="en-US" sz="6000" dirty="0" smtClean="0"/>
              <a:t>4-Focus Areas</a:t>
            </a:r>
            <a:r>
              <a:rPr lang="en-US" dirty="0" smtClean="0"/>
              <a:t>, </a:t>
            </a:r>
            <a:r>
              <a:rPr lang="en-US" sz="2000" dirty="0" smtClean="0"/>
              <a:t>Dr. E. </a:t>
            </a:r>
            <a:r>
              <a:rPr lang="en-US" sz="2000" dirty="0" err="1" smtClean="0"/>
              <a:t>Shimunzhila</a:t>
            </a:r>
            <a:endParaRPr lang="en-US" dirty="0"/>
          </a:p>
        </p:txBody>
      </p:sp>
      <p:sp>
        <p:nvSpPr>
          <p:cNvPr id="3" name="Content Placeholder 2"/>
          <p:cNvSpPr>
            <a:spLocks noGrp="1"/>
          </p:cNvSpPr>
          <p:nvPr>
            <p:ph idx="1"/>
          </p:nvPr>
        </p:nvSpPr>
        <p:spPr/>
        <p:txBody>
          <a:bodyPr>
            <a:normAutofit/>
          </a:bodyPr>
          <a:lstStyle/>
          <a:p>
            <a:r>
              <a:rPr lang="en-US" sz="5400" dirty="0" smtClean="0"/>
              <a:t>Human Resource</a:t>
            </a:r>
          </a:p>
          <a:p>
            <a:r>
              <a:rPr lang="en-US" sz="5400" dirty="0" smtClean="0"/>
              <a:t>In-reach </a:t>
            </a:r>
          </a:p>
          <a:p>
            <a:r>
              <a:rPr lang="en-US" sz="5400" dirty="0" smtClean="0"/>
              <a:t>Outreach</a:t>
            </a:r>
          </a:p>
          <a:p>
            <a:r>
              <a:rPr lang="en-US" sz="5400" dirty="0" smtClean="0"/>
              <a:t>Infrastructure</a:t>
            </a:r>
            <a:endParaRPr lang="en-US" sz="5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DCIM\104_FUJI\DSCF449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sz="4000" dirty="0" smtClean="0"/>
              <a:t>Solicit articles from local members &amp; send news articles to the Conference Communication Department (Articles must answer - What, When, Where, Who, Which, How)</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sz="5400" dirty="0" smtClean="0"/>
              <a:t>Ensure the presence of a fine quality church owned camera (for still or moving picture production)</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4400" dirty="0" smtClean="0"/>
              <a:t>Coordinate the featuring of church activities on radio or television (e.g. CV, ZNBC, MOBI, MUVI...)</a:t>
            </a:r>
          </a:p>
          <a:p>
            <a:r>
              <a:rPr lang="en-GB" sz="4400" dirty="0" smtClean="0"/>
              <a:t>Organize communication workshops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305776"/>
          </a:xfrm>
        </p:spPr>
        <p:txBody>
          <a:bodyPr>
            <a:normAutofit/>
          </a:bodyPr>
          <a:lstStyle/>
          <a:p>
            <a:r>
              <a:rPr lang="en-GB" sz="4000" dirty="0" smtClean="0"/>
              <a:t>Note interests generated due to communication department efforts</a:t>
            </a:r>
          </a:p>
          <a:p>
            <a:r>
              <a:rPr lang="en-GB" sz="4000" dirty="0" smtClean="0"/>
              <a:t>Organize for the development and production of church papers such as a Newsletter, magazine, or brochure</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r>
              <a:rPr lang="en-GB" sz="3200" dirty="0" smtClean="0"/>
              <a:t>Work toward the production of a church bulletin</a:t>
            </a:r>
          </a:p>
          <a:p>
            <a:r>
              <a:rPr lang="en-GB" sz="3200" dirty="0" smtClean="0"/>
              <a:t>Note the presence of journalists who can be helpful in providing professional insights in your work</a:t>
            </a:r>
          </a:p>
          <a:p>
            <a:r>
              <a:rPr lang="en-GB" sz="3200" dirty="0" smtClean="0"/>
              <a:t>Work towards the opening of a church website: </a:t>
            </a:r>
            <a:r>
              <a:rPr lang="en-GB" sz="3200" dirty="0" smtClean="0">
                <a:hlinkClick r:id="rId2"/>
              </a:rPr>
              <a:t>www.johnhowardsda.org</a:t>
            </a:r>
            <a:r>
              <a:rPr lang="en-GB" sz="3200" dirty="0" smtClean="0"/>
              <a:t> </a:t>
            </a:r>
            <a:endParaRPr lang="en-GB"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Vital Reminder</a:t>
            </a:r>
            <a:endParaRPr lang="en-US" dirty="0"/>
          </a:p>
        </p:txBody>
      </p:sp>
      <p:sp>
        <p:nvSpPr>
          <p:cNvPr id="3" name="Content Placeholder 2"/>
          <p:cNvSpPr>
            <a:spLocks noGrp="1"/>
          </p:cNvSpPr>
          <p:nvPr>
            <p:ph idx="1"/>
          </p:nvPr>
        </p:nvSpPr>
        <p:spPr/>
        <p:txBody>
          <a:bodyPr/>
          <a:lstStyle/>
          <a:p>
            <a:r>
              <a:rPr lang="en-US" dirty="0" smtClean="0"/>
              <a:t>Remember that if a program is to be aired on TV/Radio for purposes of giving the public an official position of the Seventh-day Adventist Church, consent must be obtained from the office. Such protocol protects the organization and ensures release of information in a calculated manner.</a:t>
            </a:r>
          </a:p>
          <a:p>
            <a:r>
              <a:rPr lang="en-US" dirty="0" smtClean="0"/>
              <a:t>By policy, only designated officers should express denominational position to the public.</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lvl="0"/>
            <a:r>
              <a:rPr lang="en-US" sz="3600" dirty="0" smtClean="0">
                <a:solidFill>
                  <a:schemeClr val="bg1"/>
                </a:solidFill>
              </a:rPr>
              <a:t>Free hosting Websites for Church Intuitions</a:t>
            </a:r>
            <a:endParaRPr lang="en-US" sz="3600" dirty="0">
              <a:solidFill>
                <a:schemeClr val="bg1"/>
              </a:solidFill>
            </a:endParaRPr>
          </a:p>
        </p:txBody>
      </p:sp>
      <p:sp>
        <p:nvSpPr>
          <p:cNvPr id="3" name="Content Placeholder 2"/>
          <p:cNvSpPr>
            <a:spLocks noGrp="1"/>
          </p:cNvSpPr>
          <p:nvPr>
            <p:ph idx="1"/>
          </p:nvPr>
        </p:nvSpPr>
        <p:spPr>
          <a:solidFill>
            <a:schemeClr val="accent1">
              <a:lumMod val="75000"/>
            </a:schemeClr>
          </a:solidFill>
        </p:spPr>
        <p:txBody>
          <a:bodyPr/>
          <a:lstStyle/>
          <a:p>
            <a:r>
              <a:rPr lang="en-GB" dirty="0">
                <a:solidFill>
                  <a:schemeClr val="bg1"/>
                </a:solidFill>
              </a:rPr>
              <a:t>The website proposal presents an opportunity to harness technology in the gospel commission. This presents untold opportunities for both</a:t>
            </a:r>
            <a:r>
              <a:rPr lang="en-GB" i="1" dirty="0">
                <a:solidFill>
                  <a:schemeClr val="bg1"/>
                </a:solidFill>
              </a:rPr>
              <a:t> in reach </a:t>
            </a:r>
            <a:r>
              <a:rPr lang="en-GB" dirty="0">
                <a:solidFill>
                  <a:schemeClr val="bg1"/>
                </a:solidFill>
              </a:rPr>
              <a:t>and </a:t>
            </a:r>
            <a:r>
              <a:rPr lang="en-GB" i="1" dirty="0">
                <a:solidFill>
                  <a:schemeClr val="bg1"/>
                </a:solidFill>
              </a:rPr>
              <a:t>outreach</a:t>
            </a:r>
            <a:r>
              <a:rPr lang="en-GB" dirty="0">
                <a:solidFill>
                  <a:schemeClr val="bg1"/>
                </a:solidFill>
              </a:rPr>
              <a:t>. Thus far, the world has used this tool to present its mission, at the expense of the church’s mission. This proposal strives to size up, and perhaps bypass, this challenge. </a:t>
            </a:r>
            <a:endParaRPr lang="en-US"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733128"/>
          </a:xfrm>
        </p:spPr>
        <p:style>
          <a:lnRef idx="3">
            <a:schemeClr val="lt1"/>
          </a:lnRef>
          <a:fillRef idx="1">
            <a:schemeClr val="dk1"/>
          </a:fillRef>
          <a:effectRef idx="1">
            <a:schemeClr val="dk1"/>
          </a:effectRef>
          <a:fontRef idx="minor">
            <a:schemeClr val="lt1"/>
          </a:fontRef>
        </p:style>
        <p:txBody>
          <a:bodyPr>
            <a:normAutofit fontScale="90000"/>
          </a:bodyPr>
          <a:lstStyle/>
          <a:p>
            <a:pPr lvl="0"/>
            <a:r>
              <a:rPr lang="en-US" sz="3600" dirty="0" smtClean="0">
                <a:solidFill>
                  <a:schemeClr val="bg1"/>
                </a:solidFill>
              </a:rPr>
              <a:t>Free hosting Websites for Church Intuitions - What are the benefits and features?</a:t>
            </a:r>
            <a:endParaRPr lang="en-US" sz="3600" dirty="0">
              <a:solidFill>
                <a:schemeClr val="bg1"/>
              </a:solidFill>
            </a:endParaRPr>
          </a:p>
        </p:txBody>
      </p:sp>
      <p:sp>
        <p:nvSpPr>
          <p:cNvPr id="3" name="Content Placeholder 2"/>
          <p:cNvSpPr>
            <a:spLocks noGrp="1"/>
          </p:cNvSpPr>
          <p:nvPr>
            <p:ph idx="1"/>
          </p:nvPr>
        </p:nvSpPr>
        <p:spPr>
          <a:solidFill>
            <a:schemeClr val="accent1">
              <a:lumMod val="75000"/>
            </a:schemeClr>
          </a:solidFill>
        </p:spPr>
        <p:txBody>
          <a:bodyPr>
            <a:normAutofit fontScale="92500" lnSpcReduction="10000"/>
          </a:bodyPr>
          <a:lstStyle/>
          <a:p>
            <a:pPr lvl="0"/>
            <a:r>
              <a:rPr lang="en-GB" dirty="0">
                <a:solidFill>
                  <a:schemeClr val="bg1"/>
                </a:solidFill>
              </a:rPr>
              <a:t>For </a:t>
            </a:r>
            <a:r>
              <a:rPr lang="en-GB" dirty="0" smtClean="0">
                <a:solidFill>
                  <a:schemeClr val="bg1"/>
                </a:solidFill>
              </a:rPr>
              <a:t>church/district/conference - create </a:t>
            </a:r>
            <a:r>
              <a:rPr lang="en-GB" dirty="0">
                <a:solidFill>
                  <a:schemeClr val="bg1"/>
                </a:solidFill>
              </a:rPr>
              <a:t>an avenue where church members and workers can:</a:t>
            </a:r>
            <a:endParaRPr lang="en-US" sz="2400" dirty="0">
              <a:solidFill>
                <a:schemeClr val="bg1"/>
              </a:solidFill>
            </a:endParaRPr>
          </a:p>
          <a:p>
            <a:pPr lvl="1"/>
            <a:r>
              <a:rPr lang="en-GB" dirty="0">
                <a:solidFill>
                  <a:schemeClr val="bg1"/>
                </a:solidFill>
              </a:rPr>
              <a:t>View </a:t>
            </a:r>
            <a:r>
              <a:rPr lang="en-GB" dirty="0" smtClean="0">
                <a:solidFill>
                  <a:schemeClr val="bg1"/>
                </a:solidFill>
              </a:rPr>
              <a:t>church/district/conference  </a:t>
            </a:r>
            <a:r>
              <a:rPr lang="en-GB" dirty="0">
                <a:solidFill>
                  <a:schemeClr val="bg1"/>
                </a:solidFill>
              </a:rPr>
              <a:t>information </a:t>
            </a:r>
            <a:endParaRPr lang="en-US" sz="2000" dirty="0">
              <a:solidFill>
                <a:schemeClr val="bg1"/>
              </a:solidFill>
            </a:endParaRPr>
          </a:p>
          <a:p>
            <a:pPr lvl="1"/>
            <a:r>
              <a:rPr lang="en-GB" dirty="0">
                <a:solidFill>
                  <a:schemeClr val="bg1"/>
                </a:solidFill>
              </a:rPr>
              <a:t>View </a:t>
            </a:r>
            <a:r>
              <a:rPr lang="en-GB" dirty="0" smtClean="0">
                <a:solidFill>
                  <a:schemeClr val="bg1"/>
                </a:solidFill>
              </a:rPr>
              <a:t>church/district/conference  </a:t>
            </a:r>
            <a:r>
              <a:rPr lang="en-GB" dirty="0">
                <a:solidFill>
                  <a:schemeClr val="bg1"/>
                </a:solidFill>
              </a:rPr>
              <a:t>events calendars, such as preaching rosters, church meetings, announcements, events, success stories, products etc. </a:t>
            </a:r>
            <a:endParaRPr lang="en-US" sz="2000" dirty="0">
              <a:solidFill>
                <a:schemeClr val="bg1"/>
              </a:solidFill>
            </a:endParaRPr>
          </a:p>
          <a:p>
            <a:pPr lvl="1"/>
            <a:r>
              <a:rPr lang="en-GB" dirty="0">
                <a:solidFill>
                  <a:schemeClr val="bg1"/>
                </a:solidFill>
              </a:rPr>
              <a:t>Automate meeting calendars and automatically send via email, meeting reminders </a:t>
            </a:r>
            <a:endParaRPr lang="en-US" sz="2000" dirty="0">
              <a:solidFill>
                <a:schemeClr val="bg1"/>
              </a:solidFill>
            </a:endParaRPr>
          </a:p>
          <a:p>
            <a:pPr lvl="1"/>
            <a:r>
              <a:rPr lang="en-GB" dirty="0">
                <a:solidFill>
                  <a:schemeClr val="bg1"/>
                </a:solidFill>
              </a:rPr>
              <a:t>View departmental reports </a:t>
            </a:r>
            <a:endParaRPr lang="en-US" sz="2000" dirty="0">
              <a:solidFill>
                <a:schemeClr val="bg1"/>
              </a:solidFill>
            </a:endParaRPr>
          </a:p>
          <a:p>
            <a:pPr lvl="1"/>
            <a:r>
              <a:rPr lang="en-GB" dirty="0">
                <a:solidFill>
                  <a:schemeClr val="bg1"/>
                </a:solidFill>
              </a:rPr>
              <a:t>View contact information for relevant departmental leaders/directors </a:t>
            </a:r>
            <a:endParaRPr lang="en-US" sz="2000"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lvl="0"/>
            <a:r>
              <a:rPr lang="en-US" sz="3600" dirty="0" smtClean="0">
                <a:solidFill>
                  <a:schemeClr val="bg1"/>
                </a:solidFill>
              </a:rPr>
              <a:t>Free hosting Websites for Church Intuitions - What are the benefits and features?</a:t>
            </a:r>
            <a:endParaRPr lang="en-US" sz="3600" dirty="0">
              <a:solidFill>
                <a:schemeClr val="bg1"/>
              </a:solidFill>
            </a:endParaRPr>
          </a:p>
        </p:txBody>
      </p:sp>
      <p:sp>
        <p:nvSpPr>
          <p:cNvPr id="3" name="Content Placeholder 2"/>
          <p:cNvSpPr>
            <a:spLocks noGrp="1"/>
          </p:cNvSpPr>
          <p:nvPr>
            <p:ph idx="1"/>
          </p:nvPr>
        </p:nvSpPr>
        <p:spPr>
          <a:solidFill>
            <a:schemeClr val="accent1">
              <a:lumMod val="75000"/>
            </a:schemeClr>
          </a:solidFill>
        </p:spPr>
        <p:txBody>
          <a:bodyPr>
            <a:normAutofit/>
          </a:bodyPr>
          <a:lstStyle/>
          <a:p>
            <a:pPr lvl="0"/>
            <a:r>
              <a:rPr lang="en-GB" sz="3600" dirty="0">
                <a:solidFill>
                  <a:schemeClr val="bg1"/>
                </a:solidFill>
              </a:rPr>
              <a:t>Create a plat form for the outside world to look into the ministry of </a:t>
            </a:r>
            <a:r>
              <a:rPr lang="en-GB" sz="3600" dirty="0" smtClean="0">
                <a:solidFill>
                  <a:schemeClr val="bg1"/>
                </a:solidFill>
              </a:rPr>
              <a:t>the church. </a:t>
            </a:r>
            <a:r>
              <a:rPr lang="en-GB" sz="3600" dirty="0">
                <a:solidFill>
                  <a:schemeClr val="bg1"/>
                </a:solidFill>
              </a:rPr>
              <a:t>This would also include creating an avenue for prospective members to request for visitation, baptism, prayers etc.</a:t>
            </a:r>
            <a:endParaRPr lang="en-US" sz="3600"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Harmony\Documents\Techno\Apple-Laptops.jpg"/>
          <p:cNvPicPr>
            <a:picLocks noGrp="1" noChangeAspect="1" noChangeArrowheads="1"/>
          </p:cNvPicPr>
          <p:nvPr>
            <p:ph idx="1"/>
          </p:nvPr>
        </p:nvPicPr>
        <p:blipFill>
          <a:blip r:embed="rId2" cstate="print"/>
          <a:srcRect/>
          <a:stretch>
            <a:fillRect/>
          </a:stretch>
        </p:blipFill>
        <p:spPr bwMode="auto">
          <a:xfrm>
            <a:off x="611560" y="1484784"/>
            <a:ext cx="7848872" cy="43243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lvl="0"/>
            <a:r>
              <a:rPr lang="en-US" sz="3600" dirty="0" smtClean="0">
                <a:solidFill>
                  <a:schemeClr val="bg1"/>
                </a:solidFill>
              </a:rPr>
              <a:t>Free hosting Websites for Church Intuitions - What are the benefits and features?</a:t>
            </a:r>
            <a:endParaRPr lang="en-US" sz="3600" dirty="0">
              <a:solidFill>
                <a:schemeClr val="bg1"/>
              </a:solidFill>
            </a:endParaRPr>
          </a:p>
        </p:txBody>
      </p:sp>
      <p:sp>
        <p:nvSpPr>
          <p:cNvPr id="3" name="Content Placeholder 2"/>
          <p:cNvSpPr>
            <a:spLocks noGrp="1"/>
          </p:cNvSpPr>
          <p:nvPr>
            <p:ph idx="1"/>
          </p:nvPr>
        </p:nvSpPr>
        <p:spPr>
          <a:solidFill>
            <a:schemeClr val="accent1">
              <a:lumMod val="75000"/>
            </a:schemeClr>
          </a:solidFill>
        </p:spPr>
        <p:txBody>
          <a:bodyPr>
            <a:normAutofit/>
          </a:bodyPr>
          <a:lstStyle/>
          <a:p>
            <a:pPr lvl="0"/>
            <a:r>
              <a:rPr lang="en-GB" sz="4000" dirty="0">
                <a:solidFill>
                  <a:schemeClr val="bg1"/>
                </a:solidFill>
              </a:rPr>
              <a:t>Create an avenue where church members can download materials, such as church manuals, week of prayers materials, other departmental manuals etc.</a:t>
            </a:r>
            <a:endParaRPr lang="en-US" sz="4000"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66800"/>
          </a:xfrm>
        </p:spPr>
        <p:style>
          <a:lnRef idx="3">
            <a:schemeClr val="lt1"/>
          </a:lnRef>
          <a:fillRef idx="1">
            <a:schemeClr val="dk1"/>
          </a:fillRef>
          <a:effectRef idx="1">
            <a:schemeClr val="dk1"/>
          </a:effectRef>
          <a:fontRef idx="minor">
            <a:schemeClr val="lt1"/>
          </a:fontRef>
        </p:style>
        <p:txBody>
          <a:bodyPr>
            <a:noAutofit/>
          </a:bodyPr>
          <a:lstStyle/>
          <a:p>
            <a:pPr lvl="0"/>
            <a:r>
              <a:rPr lang="en-US" sz="3600" dirty="0" smtClean="0">
                <a:solidFill>
                  <a:schemeClr val="bg1"/>
                </a:solidFill>
              </a:rPr>
              <a:t>Free hosting Websites for Churches -</a:t>
            </a:r>
            <a:br>
              <a:rPr lang="en-US" sz="3600" dirty="0" smtClean="0">
                <a:solidFill>
                  <a:schemeClr val="bg1"/>
                </a:solidFill>
              </a:rPr>
            </a:br>
            <a:r>
              <a:rPr lang="en-US" sz="3600" dirty="0" smtClean="0">
                <a:solidFill>
                  <a:schemeClr val="bg1"/>
                </a:solidFill>
              </a:rPr>
              <a:t>What are the benefits and features?</a:t>
            </a:r>
            <a:endParaRPr lang="en-US" sz="3600" dirty="0">
              <a:solidFill>
                <a:schemeClr val="bg1"/>
              </a:solidFill>
            </a:endParaRPr>
          </a:p>
        </p:txBody>
      </p:sp>
      <p:sp>
        <p:nvSpPr>
          <p:cNvPr id="3" name="Content Placeholder 2"/>
          <p:cNvSpPr>
            <a:spLocks noGrp="1"/>
          </p:cNvSpPr>
          <p:nvPr>
            <p:ph idx="1"/>
          </p:nvPr>
        </p:nvSpPr>
        <p:spPr>
          <a:xfrm>
            <a:off x="0" y="1628800"/>
            <a:ext cx="9144000" cy="5229200"/>
          </a:xfrm>
          <a:solidFill>
            <a:schemeClr val="accent1">
              <a:lumMod val="75000"/>
            </a:schemeClr>
          </a:solidFill>
        </p:spPr>
        <p:txBody>
          <a:bodyPr>
            <a:normAutofit/>
          </a:bodyPr>
          <a:lstStyle/>
          <a:p>
            <a:pPr lvl="2"/>
            <a:r>
              <a:rPr lang="en-GB" sz="4000" dirty="0" smtClean="0">
                <a:solidFill>
                  <a:schemeClr val="bg1"/>
                </a:solidFill>
              </a:rPr>
              <a:t>Church </a:t>
            </a:r>
            <a:r>
              <a:rPr lang="en-GB" sz="4000" dirty="0">
                <a:solidFill>
                  <a:schemeClr val="bg1"/>
                </a:solidFill>
              </a:rPr>
              <a:t>web presence at low cost (and zero cost in some cases)</a:t>
            </a:r>
            <a:endParaRPr lang="en-US" sz="4000" dirty="0">
              <a:solidFill>
                <a:schemeClr val="bg1"/>
              </a:solidFill>
            </a:endParaRPr>
          </a:p>
          <a:p>
            <a:pPr lvl="2"/>
            <a:r>
              <a:rPr lang="en-GB" sz="4000" dirty="0">
                <a:solidFill>
                  <a:schemeClr val="bg1"/>
                </a:solidFill>
              </a:rPr>
              <a:t>Improved communication </a:t>
            </a:r>
            <a:endParaRPr lang="en-US" sz="4000" dirty="0">
              <a:solidFill>
                <a:schemeClr val="bg1"/>
              </a:solidFill>
            </a:endParaRPr>
          </a:p>
          <a:p>
            <a:pPr lvl="2"/>
            <a:r>
              <a:rPr lang="en-GB" sz="4000" dirty="0">
                <a:solidFill>
                  <a:schemeClr val="bg1"/>
                </a:solidFill>
              </a:rPr>
              <a:t>Improved coordination </a:t>
            </a:r>
            <a:endParaRPr lang="en-US" sz="4000" dirty="0">
              <a:solidFill>
                <a:schemeClr val="bg1"/>
              </a:solidFill>
            </a:endParaRPr>
          </a:p>
          <a:p>
            <a:pPr lvl="2"/>
            <a:r>
              <a:rPr lang="en-GB" sz="4000" dirty="0">
                <a:solidFill>
                  <a:schemeClr val="bg1"/>
                </a:solidFill>
              </a:rPr>
              <a:t>Improved transparency </a:t>
            </a:r>
            <a:endParaRPr lang="en-US" sz="4000" dirty="0">
              <a:solidFill>
                <a:schemeClr val="bg1"/>
              </a:solidFill>
            </a:endParaRPr>
          </a:p>
          <a:p>
            <a:pPr lvl="2"/>
            <a:r>
              <a:rPr lang="en-GB" sz="4000" dirty="0">
                <a:solidFill>
                  <a:schemeClr val="bg1"/>
                </a:solidFill>
              </a:rPr>
              <a:t>Improved long term storage </a:t>
            </a:r>
            <a:endParaRPr lang="en-US" sz="4000" dirty="0">
              <a:solidFill>
                <a:schemeClr val="bg1"/>
              </a:solidFill>
            </a:endParaRPr>
          </a:p>
          <a:p>
            <a:pPr lvl="2"/>
            <a:r>
              <a:rPr lang="en-GB" sz="4000" dirty="0">
                <a:solidFill>
                  <a:schemeClr val="bg1"/>
                </a:solidFill>
              </a:rPr>
              <a:t>Improved order and organization </a:t>
            </a:r>
            <a:endParaRPr lang="en-US" sz="4000" dirty="0">
              <a:solidFill>
                <a:schemeClr val="bg1"/>
              </a:solidFill>
            </a:endParaRPr>
          </a:p>
          <a:p>
            <a:pPr lvl="2"/>
            <a:r>
              <a:rPr lang="en-GB" sz="4000" dirty="0">
                <a:solidFill>
                  <a:schemeClr val="bg1"/>
                </a:solidFill>
              </a:rPr>
              <a:t>Improved standards etc</a:t>
            </a:r>
            <a:endParaRPr lang="en-US" sz="3200" dirty="0">
              <a:solidFill>
                <a:schemeClr val="bg1"/>
              </a:solidFill>
            </a:endParaRPr>
          </a:p>
          <a:p>
            <a:endParaRPr lang="en-US" b="1" i="1"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fontScale="90000"/>
          </a:bodyPr>
          <a:lstStyle/>
          <a:p>
            <a:pPr lvl="0"/>
            <a:r>
              <a:rPr lang="en-US" sz="3600" dirty="0" smtClean="0">
                <a:solidFill>
                  <a:schemeClr val="bg1"/>
                </a:solidFill>
              </a:rPr>
              <a:t>Free hosting Websites for Church Intuitions-</a:t>
            </a:r>
            <a:br>
              <a:rPr lang="en-US" sz="3600" dirty="0" smtClean="0">
                <a:solidFill>
                  <a:schemeClr val="bg1"/>
                </a:solidFill>
              </a:rPr>
            </a:br>
            <a:r>
              <a:rPr lang="en-US" sz="3600" dirty="0" smtClean="0">
                <a:solidFill>
                  <a:schemeClr val="bg1"/>
                </a:solidFill>
              </a:rPr>
              <a:t>How to Implement the Project?</a:t>
            </a:r>
            <a:endParaRPr lang="en-US" sz="3600" dirty="0">
              <a:solidFill>
                <a:schemeClr val="bg1"/>
              </a:solidFill>
            </a:endParaRPr>
          </a:p>
        </p:txBody>
      </p:sp>
      <p:sp>
        <p:nvSpPr>
          <p:cNvPr id="3" name="Content Placeholder 2"/>
          <p:cNvSpPr>
            <a:spLocks noGrp="1"/>
          </p:cNvSpPr>
          <p:nvPr>
            <p:ph idx="1"/>
          </p:nvPr>
        </p:nvSpPr>
        <p:spPr>
          <a:solidFill>
            <a:schemeClr val="accent1">
              <a:lumMod val="75000"/>
            </a:schemeClr>
          </a:solidFill>
        </p:spPr>
        <p:txBody>
          <a:bodyPr>
            <a:normAutofit/>
          </a:bodyPr>
          <a:lstStyle/>
          <a:p>
            <a:r>
              <a:rPr lang="en-US" b="1" cap="small" dirty="0" smtClean="0">
                <a:solidFill>
                  <a:schemeClr val="bg1"/>
                </a:solidFill>
              </a:rPr>
              <a:t>Development : FREE</a:t>
            </a:r>
          </a:p>
          <a:p>
            <a:r>
              <a:rPr lang="en-US" b="1" cap="small" dirty="0" smtClean="0">
                <a:solidFill>
                  <a:schemeClr val="bg1"/>
                </a:solidFill>
              </a:rPr>
              <a:t>Training Through Wilberforce Academy</a:t>
            </a:r>
          </a:p>
          <a:p>
            <a:pPr lvl="1"/>
            <a:r>
              <a:rPr lang="en-US" b="1" cap="small" dirty="0" smtClean="0">
                <a:solidFill>
                  <a:schemeClr val="bg1"/>
                </a:solidFill>
              </a:rPr>
              <a:t>Introduction to Computers [K50,000]</a:t>
            </a:r>
          </a:p>
          <a:p>
            <a:pPr lvl="1"/>
            <a:r>
              <a:rPr lang="en-US" b="1" cap="small" dirty="0" smtClean="0">
                <a:solidFill>
                  <a:schemeClr val="bg1"/>
                </a:solidFill>
              </a:rPr>
              <a:t>Word Processing [K50,000]</a:t>
            </a:r>
          </a:p>
          <a:p>
            <a:pPr lvl="1"/>
            <a:r>
              <a:rPr lang="en-US" b="1" cap="small" dirty="0" smtClean="0">
                <a:solidFill>
                  <a:schemeClr val="bg1"/>
                </a:solidFill>
              </a:rPr>
              <a:t>Internet and </a:t>
            </a:r>
            <a:r>
              <a:rPr lang="en-US" b="1" cap="small" dirty="0" err="1" smtClean="0">
                <a:solidFill>
                  <a:schemeClr val="bg1"/>
                </a:solidFill>
              </a:rPr>
              <a:t>eMail</a:t>
            </a:r>
            <a:r>
              <a:rPr lang="en-US" b="1" cap="small" dirty="0" smtClean="0">
                <a:solidFill>
                  <a:schemeClr val="bg1"/>
                </a:solidFill>
              </a:rPr>
              <a:t> [K80,000]</a:t>
            </a:r>
          </a:p>
          <a:p>
            <a:pPr lvl="1"/>
            <a:r>
              <a:rPr lang="en-US" b="1" cap="small" dirty="0" smtClean="0">
                <a:solidFill>
                  <a:schemeClr val="bg1"/>
                </a:solidFill>
              </a:rPr>
              <a:t>Using the Website [K80,000]</a:t>
            </a:r>
          </a:p>
          <a:p>
            <a:r>
              <a:rPr lang="en-US" b="1" cap="small" dirty="0" smtClean="0">
                <a:solidFill>
                  <a:schemeClr val="bg1"/>
                </a:solidFill>
              </a:rPr>
              <a:t>Website Maintenance and Updates: FREE</a:t>
            </a:r>
          </a:p>
          <a:p>
            <a:pPr lvl="1"/>
            <a:endParaRPr lang="en-US" dirty="0">
              <a:solidFill>
                <a:schemeClr val="bg1"/>
              </a:solidFill>
            </a:endParaRPr>
          </a:p>
          <a:p>
            <a:endParaRPr lang="en-US" b="1" i="1"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 of the Day</a:t>
            </a:r>
            <a:endParaRPr lang="en-US" dirty="0"/>
          </a:p>
        </p:txBody>
      </p:sp>
      <p:sp>
        <p:nvSpPr>
          <p:cNvPr id="3" name="Content Placeholder 2"/>
          <p:cNvSpPr>
            <a:spLocks noGrp="1"/>
          </p:cNvSpPr>
          <p:nvPr>
            <p:ph idx="1"/>
          </p:nvPr>
        </p:nvSpPr>
        <p:spPr>
          <a:xfrm>
            <a:off x="467544" y="2780928"/>
            <a:ext cx="8229600" cy="2448272"/>
          </a:xfrm>
        </p:spPr>
        <p:txBody>
          <a:bodyPr>
            <a:noAutofit/>
          </a:bodyPr>
          <a:lstStyle/>
          <a:p>
            <a:pPr algn="ctr"/>
            <a:r>
              <a:rPr lang="en-GB" sz="5400" dirty="0" smtClean="0"/>
              <a:t>“... knowledge shall be increased.” (Dan 12:4). </a:t>
            </a:r>
            <a:endParaRPr lang="en-US" sz="5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“80%</a:t>
            </a:r>
            <a:r>
              <a:rPr lang="en-US" dirty="0" smtClean="0"/>
              <a:t> of all the scientists who have ever lived are alive today. Every </a:t>
            </a:r>
            <a:r>
              <a:rPr lang="en-US" b="1" dirty="0" smtClean="0"/>
              <a:t>minute</a:t>
            </a:r>
            <a:r>
              <a:rPr lang="en-US" dirty="0" smtClean="0"/>
              <a:t> they add </a:t>
            </a:r>
            <a:r>
              <a:rPr lang="en-US" b="1" dirty="0" smtClean="0"/>
              <a:t>2000 pages</a:t>
            </a:r>
            <a:r>
              <a:rPr lang="en-US" dirty="0" smtClean="0"/>
              <a:t> to man's scientific knowledge, and the scientific material they produce every</a:t>
            </a:r>
            <a:r>
              <a:rPr lang="en-US" b="1" dirty="0" smtClean="0"/>
              <a:t> 24 hours</a:t>
            </a:r>
            <a:r>
              <a:rPr lang="en-US" dirty="0" smtClean="0"/>
              <a:t> would take one person </a:t>
            </a:r>
            <a:r>
              <a:rPr lang="en-US" b="1" dirty="0" smtClean="0"/>
              <a:t>5 years</a:t>
            </a:r>
            <a:r>
              <a:rPr lang="en-US" dirty="0" smtClean="0"/>
              <a:t> to read. About a </a:t>
            </a:r>
            <a:r>
              <a:rPr lang="en-US" b="1" dirty="0" smtClean="0"/>
              <a:t>half-million</a:t>
            </a:r>
            <a:r>
              <a:rPr lang="en-US" dirty="0" smtClean="0"/>
              <a:t> new books are published every year.” </a:t>
            </a:r>
          </a:p>
          <a:p>
            <a:pPr>
              <a:buNone/>
            </a:pPr>
            <a:r>
              <a:rPr lang="en-US" dirty="0" smtClean="0"/>
              <a:t>		 		http://www.countdown.org/armageddon/knowledge.htm</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rmony\Documents\Techno\apple-logo.jpg"/>
          <p:cNvPicPr>
            <a:picLocks noGrp="1" noChangeAspect="1" noChangeArrowheads="1"/>
          </p:cNvPicPr>
          <p:nvPr>
            <p:ph idx="1"/>
          </p:nvPr>
        </p:nvPicPr>
        <p:blipFill>
          <a:blip r:embed="rId2" cstate="print"/>
          <a:srcRect/>
          <a:stretch>
            <a:fillRect/>
          </a:stretch>
        </p:blipFill>
        <p:spPr bwMode="auto">
          <a:xfrm>
            <a:off x="755576" y="1772816"/>
            <a:ext cx="4053830" cy="4070598"/>
          </a:xfrm>
          <a:prstGeom prst="rect">
            <a:avLst/>
          </a:prstGeom>
          <a:noFill/>
        </p:spPr>
      </p:pic>
      <p:pic>
        <p:nvPicPr>
          <p:cNvPr id="2051" name="Picture 3" descr="C:\Users\Harmony\Documents\Techno\images (5).jpg"/>
          <p:cNvPicPr>
            <a:picLocks noChangeAspect="1" noChangeArrowheads="1"/>
          </p:cNvPicPr>
          <p:nvPr/>
        </p:nvPicPr>
        <p:blipFill>
          <a:blip r:embed="rId3" cstate="print"/>
          <a:srcRect/>
          <a:stretch>
            <a:fillRect/>
          </a:stretch>
        </p:blipFill>
        <p:spPr bwMode="auto">
          <a:xfrm>
            <a:off x="5940152" y="3717032"/>
            <a:ext cx="1752972" cy="1896988"/>
          </a:xfrm>
          <a:prstGeom prst="rect">
            <a:avLst/>
          </a:prstGeom>
          <a:noFill/>
        </p:spPr>
      </p:pic>
      <p:pic>
        <p:nvPicPr>
          <p:cNvPr id="2052" name="Picture 4" descr="C:\Users\Harmony\Documents\Techno\images (1).jpg"/>
          <p:cNvPicPr>
            <a:picLocks noChangeAspect="1" noChangeArrowheads="1"/>
          </p:cNvPicPr>
          <p:nvPr/>
        </p:nvPicPr>
        <p:blipFill>
          <a:blip r:embed="rId4" cstate="print"/>
          <a:srcRect/>
          <a:stretch>
            <a:fillRect/>
          </a:stretch>
        </p:blipFill>
        <p:spPr bwMode="auto">
          <a:xfrm>
            <a:off x="5364088" y="1628800"/>
            <a:ext cx="2016224" cy="136815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686800" cy="1066800"/>
          </a:xfrm>
        </p:spPr>
        <p:txBody>
          <a:bodyPr/>
          <a:lstStyle/>
          <a:p>
            <a:r>
              <a:rPr lang="en-US" dirty="0" smtClean="0"/>
              <a:t>Contact Details</a:t>
            </a:r>
            <a:endParaRPr lang="en-US" dirty="0"/>
          </a:p>
        </p:txBody>
      </p:sp>
      <p:sp>
        <p:nvSpPr>
          <p:cNvPr id="3" name="Content Placeholder 2"/>
          <p:cNvSpPr>
            <a:spLocks noGrp="1"/>
          </p:cNvSpPr>
          <p:nvPr>
            <p:ph idx="1"/>
          </p:nvPr>
        </p:nvSpPr>
        <p:spPr>
          <a:xfrm>
            <a:off x="0" y="2249424"/>
            <a:ext cx="8964488" cy="4325112"/>
          </a:xfrm>
        </p:spPr>
        <p:txBody>
          <a:bodyPr/>
          <a:lstStyle/>
          <a:p>
            <a:pPr>
              <a:buNone/>
            </a:pPr>
            <a:r>
              <a:rPr lang="en-US" b="1" dirty="0" smtClean="0">
                <a:latin typeface="+mj-lt"/>
              </a:rPr>
              <a:t>Lusaka Conference</a:t>
            </a:r>
            <a:endParaRPr lang="en-US" dirty="0" smtClean="0">
              <a:latin typeface="+mj-lt"/>
            </a:endParaRPr>
          </a:p>
          <a:p>
            <a:pPr>
              <a:buNone/>
            </a:pPr>
            <a:r>
              <a:rPr lang="en-US" dirty="0" err="1" smtClean="0">
                <a:latin typeface="+mj-lt"/>
              </a:rPr>
              <a:t>Cnr</a:t>
            </a:r>
            <a:r>
              <a:rPr lang="en-US" dirty="0" smtClean="0">
                <a:latin typeface="+mj-lt"/>
              </a:rPr>
              <a:t>. Independence Avenue/Burma Rd</a:t>
            </a:r>
          </a:p>
          <a:p>
            <a:pPr>
              <a:buNone/>
            </a:pPr>
            <a:r>
              <a:rPr lang="en-US" dirty="0" smtClean="0">
                <a:latin typeface="+mj-lt"/>
              </a:rPr>
              <a:t>Plot No. 9221</a:t>
            </a:r>
          </a:p>
          <a:p>
            <a:pPr>
              <a:buNone/>
            </a:pPr>
            <a:r>
              <a:rPr lang="en-US" dirty="0" smtClean="0">
                <a:latin typeface="+mj-lt"/>
              </a:rPr>
              <a:t>P.O. Box 37155, Lusaka, Zambia</a:t>
            </a:r>
          </a:p>
          <a:p>
            <a:pPr>
              <a:buNone/>
            </a:pPr>
            <a:r>
              <a:rPr lang="en-US" dirty="0" smtClean="0">
                <a:latin typeface="+mj-lt"/>
              </a:rPr>
              <a:t>Mobile: +211 258930/ +211 258931</a:t>
            </a:r>
          </a:p>
          <a:p>
            <a:pPr>
              <a:buNone/>
            </a:pPr>
            <a:r>
              <a:rPr lang="en-US" dirty="0" smtClean="0">
                <a:latin typeface="+mj-lt"/>
              </a:rPr>
              <a:t>Website: </a:t>
            </a:r>
            <a:r>
              <a:rPr lang="en-US" dirty="0" smtClean="0">
                <a:latin typeface="+mj-lt"/>
                <a:hlinkClick r:id="rId2"/>
              </a:rPr>
              <a:t>http://lusakaconference.adventisthost.org</a:t>
            </a:r>
            <a:endParaRPr lang="en-US" dirty="0" smtClean="0">
              <a:latin typeface="+mj-lt"/>
            </a:endParaRPr>
          </a:p>
          <a:p>
            <a:pPr>
              <a:buNone/>
            </a:pPr>
            <a:r>
              <a:rPr lang="en-US" dirty="0" smtClean="0">
                <a:latin typeface="+mj-lt"/>
              </a:rPr>
              <a:t>Communications Director: 0977530101</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t>What is Communication?</a:t>
            </a:r>
            <a:endParaRPr lang="en-GB" sz="5400" b="1" dirty="0"/>
          </a:p>
        </p:txBody>
      </p:sp>
      <p:sp>
        <p:nvSpPr>
          <p:cNvPr id="3" name="Content Placeholder 2"/>
          <p:cNvSpPr>
            <a:spLocks noGrp="1"/>
          </p:cNvSpPr>
          <p:nvPr>
            <p:ph idx="1"/>
          </p:nvPr>
        </p:nvSpPr>
        <p:spPr/>
        <p:txBody>
          <a:bodyPr>
            <a:normAutofit/>
          </a:bodyPr>
          <a:lstStyle/>
          <a:p>
            <a:pPr>
              <a:buNone/>
            </a:pPr>
            <a:r>
              <a:rPr lang="en-GB" sz="6600" dirty="0" smtClean="0"/>
              <a:t>  </a:t>
            </a:r>
            <a:r>
              <a:rPr lang="en-GB" sz="6000" dirty="0" smtClean="0"/>
              <a:t>Communication is simply the activity of conveying information</a:t>
            </a:r>
            <a:endParaRPr lang="en-GB" sz="6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29600" cy="4585696"/>
          </a:xfrm>
        </p:spPr>
        <p:txBody>
          <a:bodyPr>
            <a:normAutofit/>
          </a:bodyPr>
          <a:lstStyle/>
          <a:p>
            <a:r>
              <a:rPr lang="en-US" sz="4800" dirty="0" smtClean="0"/>
              <a:t> </a:t>
            </a:r>
            <a:r>
              <a:rPr lang="en-US" sz="5400" dirty="0" smtClean="0"/>
              <a:t>It is also a connection allowing access between persons or places</a:t>
            </a:r>
            <a:endParaRPr lang="en-US"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normAutofit/>
          </a:bodyPr>
          <a:lstStyle/>
          <a:p>
            <a:r>
              <a:rPr lang="en-US" sz="4400" dirty="0" smtClean="0"/>
              <a:t>To create a favorable image of the church, its mission, life, witness and related activities by using the most effective means of communication.</a:t>
            </a:r>
            <a:endParaRPr lang="en-US"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lstStyle/>
          <a:p>
            <a:r>
              <a:rPr lang="en-US" dirty="0" smtClean="0"/>
              <a:t>VALUES</a:t>
            </a:r>
            <a:endParaRPr lang="en-US" dirty="0"/>
          </a:p>
        </p:txBody>
      </p:sp>
      <p:sp>
        <p:nvSpPr>
          <p:cNvPr id="3" name="Content Placeholder 2"/>
          <p:cNvSpPr>
            <a:spLocks noGrp="1"/>
          </p:cNvSpPr>
          <p:nvPr>
            <p:ph idx="1"/>
          </p:nvPr>
        </p:nvSpPr>
        <p:spPr>
          <a:xfrm>
            <a:off x="457200" y="1916832"/>
            <a:ext cx="8229600" cy="4657704"/>
          </a:xfrm>
        </p:spPr>
        <p:txBody>
          <a:bodyPr>
            <a:normAutofit/>
          </a:bodyPr>
          <a:lstStyle/>
          <a:p>
            <a:r>
              <a:rPr lang="en-US" sz="4400" dirty="0" smtClean="0"/>
              <a:t>Our commitment to communicate hope by focusing on the quality of life that is complete in Jesus Christ.</a:t>
            </a:r>
          </a:p>
          <a:p>
            <a:r>
              <a:rPr lang="en-US" sz="4400" dirty="0" smtClean="0"/>
              <a:t>Our commitment to creative relevance (1 </a:t>
            </a:r>
            <a:r>
              <a:rPr lang="en-US" sz="4400" dirty="0" err="1" smtClean="0"/>
              <a:t>Cor</a:t>
            </a:r>
            <a:r>
              <a:rPr lang="en-US" sz="4400" dirty="0" smtClean="0"/>
              <a:t> 9:19)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377784"/>
          </a:xfrm>
        </p:spPr>
        <p:txBody>
          <a:bodyPr/>
          <a:lstStyle/>
          <a:p>
            <a:r>
              <a:rPr lang="en-US" sz="4400" dirty="0" smtClean="0"/>
              <a:t>Our commitment to standards of excellence (1 </a:t>
            </a:r>
            <a:r>
              <a:rPr lang="en-US" sz="4400" dirty="0" err="1" smtClean="0"/>
              <a:t>Cor</a:t>
            </a:r>
            <a:r>
              <a:rPr lang="en-US" sz="4400" dirty="0" smtClean="0"/>
              <a:t> 3:13)</a:t>
            </a:r>
          </a:p>
          <a:p>
            <a:r>
              <a:rPr lang="en-US" sz="4400" dirty="0" smtClean="0"/>
              <a:t>Our commitment to express all communication in the context of the church’s strategic values of unity, growth and quality of life.</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6008</TotalTime>
  <Words>1349</Words>
  <Application>Microsoft Office PowerPoint</Application>
  <PresentationFormat>On-screen Show (4:3)</PresentationFormat>
  <Paragraphs>123</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Urban</vt:lpstr>
      <vt:lpstr>2013 WORKERS MEETING</vt:lpstr>
      <vt:lpstr>THE WORK &amp; MINISTRY OF THE COMMUNICATION DEPT</vt:lpstr>
      <vt:lpstr>4-Focus Areas, Dr. E. Shimunzhila</vt:lpstr>
      <vt:lpstr>Slide 4</vt:lpstr>
      <vt:lpstr>What is Communication?</vt:lpstr>
      <vt:lpstr>Slide 6</vt:lpstr>
      <vt:lpstr>VISION</vt:lpstr>
      <vt:lpstr>VALUES</vt:lpstr>
      <vt:lpstr>Slide 9</vt:lpstr>
      <vt:lpstr>What Comes to mind when you hear the word “Communication”?</vt:lpstr>
      <vt:lpstr>The Need for a New Understanding</vt:lpstr>
      <vt:lpstr>Admonition from SOP</vt:lpstr>
      <vt:lpstr>GOALS</vt:lpstr>
      <vt:lpstr>Colors: Gold, Green &amp; Grey</vt:lpstr>
      <vt:lpstr>Slide 15</vt:lpstr>
      <vt:lpstr> Develop a Conference Magazine </vt:lpstr>
      <vt:lpstr>Goals Cont.</vt:lpstr>
      <vt:lpstr>PR &amp; Communication</vt:lpstr>
      <vt:lpstr>Slide 19</vt:lpstr>
      <vt:lpstr>The Communications Secretary</vt:lpstr>
      <vt:lpstr>Qualifications</vt:lpstr>
      <vt:lpstr>Communication Secretary’s Work</vt:lpstr>
      <vt:lpstr>Communication Committee</vt:lpstr>
      <vt:lpstr>Slide 24</vt:lpstr>
      <vt:lpstr>The Pastor: A Key Player</vt:lpstr>
      <vt:lpstr>The Highest Communication Leader</vt:lpstr>
      <vt:lpstr>Vital Functions/Tasks</vt:lpstr>
      <vt:lpstr>Slide 28</vt:lpstr>
      <vt:lpstr>Slide 29</vt:lpstr>
      <vt:lpstr>Slide 30</vt:lpstr>
      <vt:lpstr>Slide 31</vt:lpstr>
      <vt:lpstr>Slide 32</vt:lpstr>
      <vt:lpstr>Slide 33</vt:lpstr>
      <vt:lpstr>Slide 34</vt:lpstr>
      <vt:lpstr>Slide 35</vt:lpstr>
      <vt:lpstr>Vital Reminder</vt:lpstr>
      <vt:lpstr>Free hosting Websites for Church Intuitions</vt:lpstr>
      <vt:lpstr>Free hosting Websites for Church Intuitions - What are the benefits and features?</vt:lpstr>
      <vt:lpstr>Free hosting Websites for Church Intuitions - What are the benefits and features?</vt:lpstr>
      <vt:lpstr>Free hosting Websites for Church Intuitions - What are the benefits and features?</vt:lpstr>
      <vt:lpstr>Free hosting Websites for Churches - What are the benefits and features?</vt:lpstr>
      <vt:lpstr>Free hosting Websites for Church Intuitions- How to Implement the Project?</vt:lpstr>
      <vt:lpstr>Thought of the Day</vt:lpstr>
      <vt:lpstr>Slide 44</vt:lpstr>
      <vt:lpstr>Slide 45</vt:lpstr>
      <vt:lpstr>Contact Details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&amp; MINISTRY OF COMMUNICATION DEPT</dc:title>
  <dc:creator>Phemmy Highten Reuel</dc:creator>
  <cp:lastModifiedBy>Harmony</cp:lastModifiedBy>
  <cp:revision>17</cp:revision>
  <dcterms:created xsi:type="dcterms:W3CDTF">2008-11-22T18:12:13Z</dcterms:created>
  <dcterms:modified xsi:type="dcterms:W3CDTF">2013-01-29T19:19:13Z</dcterms:modified>
</cp:coreProperties>
</file>